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35" r:id="rId2"/>
    <p:sldMasterId id="2147483848" r:id="rId3"/>
    <p:sldMasterId id="2147483812" r:id="rId4"/>
    <p:sldMasterId id="2147483824" r:id="rId5"/>
  </p:sldMasterIdLst>
  <p:notesMasterIdLst>
    <p:notesMasterId r:id="rId25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4" autoAdjust="0"/>
    <p:restoredTop sz="94660"/>
  </p:normalViewPr>
  <p:slideViewPr>
    <p:cSldViewPr>
      <p:cViewPr varScale="1">
        <p:scale>
          <a:sx n="111" d="100"/>
          <a:sy n="111" d="100"/>
        </p:scale>
        <p:origin x="7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FF42-B725-46CE-9BFA-ABC3EAFA3FF7}" type="datetimeFigureOut">
              <a:rPr lang="en-GB" smtClean="0"/>
              <a:t>17/08/2017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AE09B-B487-4878-8F43-2C692C751036}" type="slidenum">
              <a:rPr lang="en-GB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54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BEF3-47C7-473F-9126-4F7B052C5365}" type="slidenum">
              <a:rPr lang="en-GB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88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29" y="5508625"/>
            <a:ext cx="105471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/>
              <a:t>Bezpieczeństwo i zdrowie w pracy dotyczy każdego. Jest dobre dla ciebie. Dobre dla firmy.</a:t>
            </a:r>
            <a:endParaRPr lang="pl-PL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421" y="5616575"/>
            <a:ext cx="59560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97668" y="-87543"/>
            <a:ext cx="951779" cy="695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58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3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25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/>
              <a:t>Bezpieczeństwo i zdrowie w pracy dotyczy każdego. Jest dobre dla ciebie. Dobre dla firmy.</a:t>
            </a:r>
            <a:endParaRPr lang="pl-PL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668" y="-87543"/>
            <a:ext cx="951779" cy="695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d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29" y="5508625"/>
            <a:ext cx="105471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Bild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421" y="5616575"/>
            <a:ext cx="59560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385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39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/>
              <a:t>Bezpieczeństwo i zdrowie w pracy dotyczy każdego. Jest dobre dla ciebie. Dobre dla firmy.</a:t>
            </a:r>
            <a:endParaRPr lang="pl-PL" dirty="0"/>
          </a:p>
        </p:txBody>
      </p:sp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29" y="5508625"/>
            <a:ext cx="105471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421" y="5616575"/>
            <a:ext cx="59560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93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862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32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40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998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972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14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02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15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44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/>
              <a:t>Bezpieczeństwo i zdrowie w pracy dotyczy każdego. Jest dobre dla ciebie. Dobre dla firmy.</a:t>
            </a:r>
            <a:endParaRPr lang="pl-PL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08990" y="-4762"/>
            <a:ext cx="940457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d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29" y="5508625"/>
            <a:ext cx="105471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Bild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421" y="5616575"/>
            <a:ext cx="59560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647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2472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/>
              <a:t>Bezpieczeństwo i zdrowie w pracy dotyczy każdego. Jest dobre dla ciebie. Dobre dla firmy.</a:t>
            </a:r>
            <a:endParaRPr lang="pl-PL" dirty="0"/>
          </a:p>
        </p:txBody>
      </p:sp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29" y="5508625"/>
            <a:ext cx="105471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421" y="5616575"/>
            <a:ext cx="59560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89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02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04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/>
              <a:t>Bezpieczeństwo i zdrowie w pracy dotyczy każdego. Jest dobre dla ciebie. Dobre dla firmy.</a:t>
            </a:r>
            <a:endParaRPr lang="pl-PL" dirty="0"/>
          </a:p>
        </p:txBody>
      </p:sp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29" y="5508625"/>
            <a:ext cx="105471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421" y="5616575"/>
            <a:ext cx="59560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291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7037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511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553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15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37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8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142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406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73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79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87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3680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941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603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46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55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86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687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85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309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971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1944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8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9815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78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36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2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489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54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73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6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1.tiff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pl-PL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>
                <a:solidFill>
                  <a:schemeClr val="tx2"/>
                </a:solidFill>
                <a:latin typeface="Arial" pitchFamily="-107" charset="0"/>
              </a:rPr>
              <a:t>www.healthy-workplaces.eu/pl</a:t>
            </a:r>
            <a:endParaRPr lang="pl-PL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2" name="Bild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2114" y="5976000"/>
            <a:ext cx="595607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93644"/>
            <a:ext cx="840022" cy="3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9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3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pl-PL" sz="1000" baseline="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>
                <a:solidFill>
                  <a:schemeClr val="tx2"/>
                </a:solidFill>
                <a:latin typeface="Arial" pitchFamily="-107" charset="0"/>
              </a:rPr>
              <a:t>www.healthy-workplaces.eu/pl</a:t>
            </a:r>
            <a:endParaRPr lang="pl-PL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93644"/>
            <a:ext cx="840022" cy="3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1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pl-PL" sz="1000" baseline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93644"/>
            <a:ext cx="840022" cy="3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8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15608" y="3947418"/>
            <a:ext cx="2232248" cy="2913490"/>
          </a:xfrm>
          <a:prstGeom prst="rect">
            <a:avLst/>
          </a:prstGeom>
        </p:spPr>
      </p:pic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pl-PL" sz="1000" baseline="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>
                <a:solidFill>
                  <a:schemeClr val="tx2"/>
                </a:solidFill>
                <a:latin typeface="Arial" pitchFamily="-107" charset="0"/>
              </a:rPr>
              <a:t>www.healthy-workplaces.eu/pl</a:t>
            </a:r>
            <a:endParaRPr lang="pl-PL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93644"/>
            <a:ext cx="840022" cy="3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8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74"/>
          <a:stretch/>
        </p:blipFill>
        <p:spPr>
          <a:xfrm>
            <a:off x="6263808" y="2908"/>
            <a:ext cx="288455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pl-PL" sz="1000" baseline="0" dirty="0"/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>
                <a:solidFill>
                  <a:schemeClr val="tx2"/>
                </a:solidFill>
                <a:latin typeface="Arial" pitchFamily="-107" charset="0"/>
              </a:rPr>
              <a:t>www.healthy-workplaces.eu/pl</a:t>
            </a:r>
            <a:endParaRPr lang="pl-PL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93644"/>
            <a:ext cx="840022" cy="3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eu_osha" TargetMode="External"/><Relationship Id="rId13" Type="http://schemas.openxmlformats.org/officeDocument/2006/relationships/image" Target="../media/image33.jpeg"/><Relationship Id="rId3" Type="http://schemas.openxmlformats.org/officeDocument/2006/relationships/hyperlink" Target="http://www.healthy-workplaces.eu/" TargetMode="External"/><Relationship Id="rId7" Type="http://schemas.openxmlformats.org/officeDocument/2006/relationships/image" Target="../media/image30.png"/><Relationship Id="rId12" Type="http://schemas.openxmlformats.org/officeDocument/2006/relationships/hyperlink" Target="https://www.linkedin.com/company/europeanagency-for-safety-and-health-at-wor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EUOSHA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://www.healthy-workplaces.eu/fops" TargetMode="External"/><Relationship Id="rId10" Type="http://schemas.openxmlformats.org/officeDocument/2006/relationships/hyperlink" Target="https://www.facebook.com/EuropeanAgencyforSafetyandHealthatWork" TargetMode="External"/><Relationship Id="rId4" Type="http://schemas.openxmlformats.org/officeDocument/2006/relationships/hyperlink" Target="https://healthy-workplaces.eu/en/healthy-workplaces-newsletter" TargetMode="External"/><Relationship Id="rId9" Type="http://schemas.openxmlformats.org/officeDocument/2006/relationships/image" Target="../media/image31.png"/><Relationship Id="rId14" Type="http://schemas.openxmlformats.org/officeDocument/2006/relationships/image" Target="../media/image3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752888"/>
            <a:ext cx="7646400" cy="928800"/>
          </a:xfrm>
        </p:spPr>
        <p:txBody>
          <a:bodyPr/>
          <a:lstStyle/>
          <a:p>
            <a:r>
              <a:rPr dirty="0"/>
              <a:t>Bezpieczni na starcie, zdrowi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mecie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0000" y="4481984"/>
            <a:ext cx="7646400" cy="675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+mj-lt"/>
              </a:rPr>
              <a:t>Promowanie zrównoważonego życia zawodowego</a:t>
            </a:r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8491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288" y="908720"/>
            <a:ext cx="3947712" cy="5868000"/>
          </a:xfrm>
          <a:prstGeom prst="rect">
            <a:avLst/>
          </a:prstGeom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/>
              <a:t>Uczenie się przez całe życie</a:t>
            </a:r>
            <a:endParaRPr lang="pl-PL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1556792"/>
            <a:ext cx="4536504" cy="2700300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err="1"/>
              <a:t>Umożliwi</a:t>
            </a:r>
            <a:r>
              <a:rPr lang="pl-PL" dirty="0"/>
              <a:t>e</a:t>
            </a:r>
            <a:r>
              <a:rPr dirty="0" err="1"/>
              <a:t>nie</a:t>
            </a:r>
            <a:r>
              <a:rPr dirty="0"/>
              <a:t> </a:t>
            </a:r>
            <a:r>
              <a:rPr lang="pl-PL" dirty="0"/>
              <a:t>wszystkim </a:t>
            </a:r>
            <a:r>
              <a:rPr dirty="0" err="1"/>
              <a:t>pracownikom</a:t>
            </a:r>
            <a:r>
              <a:rPr dirty="0"/>
              <a:t> </a:t>
            </a:r>
            <a:r>
              <a:rPr dirty="0" err="1"/>
              <a:t>udziału</a:t>
            </a:r>
            <a:r>
              <a:rPr dirty="0"/>
              <a:t> w </a:t>
            </a:r>
            <a:r>
              <a:rPr dirty="0" err="1"/>
              <a:t>kształceniu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   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szkoleni</a:t>
            </a:r>
            <a:r>
              <a:rPr lang="pl-PL" dirty="0"/>
              <a:t>ach.</a:t>
            </a:r>
            <a:endParaRPr dirty="0"/>
          </a:p>
          <a:p>
            <a:r>
              <a:rPr dirty="0"/>
              <a:t>Zapobieganie spadkowi umiejętności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kompetencji</a:t>
            </a:r>
            <a:r>
              <a:rPr lang="pl-PL" dirty="0"/>
              <a:t>.</a:t>
            </a:r>
            <a:endParaRPr dirty="0"/>
          </a:p>
          <a:p>
            <a:r>
              <a:rPr dirty="0"/>
              <a:t>Uaktualnianie i rozwijanie </a:t>
            </a:r>
            <a:r>
              <a:rPr dirty="0" err="1"/>
              <a:t>umiejętności</a:t>
            </a:r>
            <a:r>
              <a:rPr dirty="0"/>
              <a:t> </a:t>
            </a:r>
            <a:r>
              <a:rPr dirty="0" err="1"/>
              <a:t>istotn</a:t>
            </a:r>
            <a:r>
              <a:rPr lang="pl-PL" dirty="0" err="1"/>
              <a:t>ych</a:t>
            </a:r>
            <a:r>
              <a:rPr dirty="0"/>
              <a:t> pod </a:t>
            </a:r>
            <a:r>
              <a:rPr dirty="0" err="1"/>
              <a:t>kątem</a:t>
            </a:r>
            <a:r>
              <a:rPr dirty="0"/>
              <a:t> </a:t>
            </a:r>
            <a:r>
              <a:rPr lang="pl-PL" dirty="0"/>
              <a:t>możliwości </a:t>
            </a:r>
            <a:r>
              <a:rPr dirty="0"/>
              <a:t> </a:t>
            </a:r>
            <a:r>
              <a:rPr dirty="0" err="1"/>
              <a:t>zatrudnienia</a:t>
            </a:r>
            <a:r>
              <a:rPr lang="pl-PL" dirty="0"/>
              <a:t>.</a:t>
            </a:r>
            <a:endParaRPr dirty="0"/>
          </a:p>
          <a:p>
            <a:r>
              <a:rPr dirty="0"/>
              <a:t>Ważne również w odniesieniu do psychospołecznego </a:t>
            </a:r>
            <a:r>
              <a:rPr dirty="0" err="1"/>
              <a:t>środowiska</a:t>
            </a:r>
            <a:r>
              <a:rPr dirty="0"/>
              <a:t> </a:t>
            </a:r>
            <a:r>
              <a:rPr dirty="0" err="1"/>
              <a:t>pracy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13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/>
              <a:t>Promowanie zdrowia w miejscu pracy</a:t>
            </a:r>
            <a:endParaRPr lang="pl-PL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484784"/>
            <a:ext cx="7218344" cy="3177096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Połączony wysiłek pracodawców, pracowników i społeczeństwa w celu poprawy zdrowia i samopoczucia pracowników</a:t>
            </a:r>
          </a:p>
          <a:p>
            <a:r>
              <a:rPr dirty="0"/>
              <a:t>Może być skuteczne tylko w połączeniu z zapobieganiem zagrożeniom i ochroną zdrowia</a:t>
            </a:r>
          </a:p>
          <a:p>
            <a:r>
              <a:rPr dirty="0"/>
              <a:t>„Promowanie zdrowia przez miejsca pracy” – kompleksowe podejście łączące BHP i ochronę zdrowia z promowaniem zdrowia, odnoszące się zarówno do kwestii organizacji pracy i środowiska pracy, jak również do indywidualnych czynników ryzyka.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472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Zarządzanie zasobami ludzkimi i zarządzanie BHP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16000"/>
            <a:ext cx="7686345" cy="2889064"/>
          </a:xfrm>
        </p:spPr>
        <p:txBody>
          <a:bodyPr>
            <a:noAutofit/>
          </a:bodyPr>
          <a:lstStyle/>
          <a:p>
            <a:r>
              <a:rPr dirty="0"/>
              <a:t>Bardzo ważna jest współpraca między zainteresowanymi stronami, w szczególności kierownictwem działu zasobów ludzkich i działu BHP</a:t>
            </a:r>
          </a:p>
          <a:p>
            <a:r>
              <a:rPr dirty="0"/>
              <a:t>Polityka w </a:t>
            </a:r>
            <a:r>
              <a:rPr dirty="0" err="1"/>
              <a:t>zakresie</a:t>
            </a:r>
            <a:r>
              <a:rPr dirty="0"/>
              <a:t> </a:t>
            </a:r>
            <a:r>
              <a:rPr lang="pl-PL" dirty="0"/>
              <a:t>zarządzania </a:t>
            </a:r>
            <a:r>
              <a:rPr dirty="0" err="1"/>
              <a:t>zasob</a:t>
            </a:r>
            <a:r>
              <a:rPr lang="pl-PL" dirty="0" err="1"/>
              <a:t>ami</a:t>
            </a:r>
            <a:r>
              <a:rPr dirty="0"/>
              <a:t> </a:t>
            </a:r>
            <a:r>
              <a:rPr dirty="0" err="1"/>
              <a:t>ludzki</a:t>
            </a:r>
            <a:r>
              <a:rPr lang="pl-PL" dirty="0"/>
              <a:t>mi</a:t>
            </a:r>
            <a:r>
              <a:rPr dirty="0"/>
              <a:t> ma wpływ na bezpieczeństwo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zdrowie</a:t>
            </a:r>
            <a:r>
              <a:rPr lang="pl-PL" dirty="0"/>
              <a:t>. Przykładowe aspekty</a:t>
            </a:r>
            <a:r>
              <a:rPr dirty="0"/>
              <a:t>:</a:t>
            </a:r>
          </a:p>
          <a:p>
            <a:pPr lvl="1"/>
            <a:r>
              <a:rPr dirty="0"/>
              <a:t>równowaga między życiem zawodowym a </a:t>
            </a:r>
            <a:r>
              <a:rPr lang="pl-PL" dirty="0" err="1"/>
              <a:t>pozazwawodowym</a:t>
            </a:r>
            <a:r>
              <a:rPr dirty="0"/>
              <a:t>,</a:t>
            </a:r>
          </a:p>
          <a:p>
            <a:pPr lvl="1"/>
            <a:r>
              <a:rPr dirty="0"/>
              <a:t>czas pracy,</a:t>
            </a:r>
          </a:p>
          <a:p>
            <a:pPr lvl="1"/>
            <a:r>
              <a:rPr dirty="0"/>
              <a:t>uczenie się przez całe życie,</a:t>
            </a:r>
          </a:p>
          <a:p>
            <a:pPr lvl="1"/>
            <a:r>
              <a:rPr dirty="0"/>
              <a:t>rozwój zawodowy.</a:t>
            </a:r>
          </a:p>
          <a:p>
            <a:r>
              <a:rPr dirty="0"/>
              <a:t>Zarządzanie zasobami ludzkimi powinno wspierać zarządzanie BHP w przypadku wszystkich </a:t>
            </a:r>
            <a:r>
              <a:rPr dirty="0" err="1"/>
              <a:t>grup</a:t>
            </a:r>
            <a:r>
              <a:rPr dirty="0"/>
              <a:t> </a:t>
            </a:r>
            <a:r>
              <a:rPr dirty="0" err="1"/>
              <a:t>wiekowych</a:t>
            </a:r>
            <a:r>
              <a:rPr lang="pl-PL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r="12389"/>
          <a:stretch/>
        </p:blipFill>
        <p:spPr>
          <a:xfrm>
            <a:off x="5292080" y="4221088"/>
            <a:ext cx="2216332" cy="23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226456" cy="489600"/>
          </a:xfrm>
        </p:spPr>
        <p:txBody>
          <a:bodyPr/>
          <a:lstStyle/>
          <a:p>
            <a:r>
              <a:rPr dirty="0"/>
              <a:t>Jakie są korzyści?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476040"/>
            <a:ext cx="7362360" cy="4329224"/>
          </a:xfrm>
        </p:spPr>
        <p:txBody>
          <a:bodyPr/>
          <a:lstStyle/>
          <a:p>
            <a:r>
              <a:rPr dirty="0"/>
              <a:t>Poprawa zdrowia i samopoczucia pracowników:</a:t>
            </a:r>
          </a:p>
          <a:p>
            <a:pPr lvl="1"/>
            <a:r>
              <a:rPr dirty="0"/>
              <a:t>praca korzystnie wpływa na zdrowie fizyczne i psychiczne,</a:t>
            </a:r>
          </a:p>
          <a:p>
            <a:pPr lvl="1"/>
            <a:r>
              <a:rPr dirty="0"/>
              <a:t>poprawie może ulec zdrowie pracowników w każdym wieku.</a:t>
            </a:r>
          </a:p>
          <a:p>
            <a:pPr lvl="1"/>
            <a:endParaRPr lang="pl-PL" dirty="0"/>
          </a:p>
          <a:p>
            <a:r>
              <a:rPr dirty="0"/>
              <a:t>Zwiększenie wydajności i opłacalności na poziomie organizacji:</a:t>
            </a:r>
          </a:p>
          <a:p>
            <a:pPr lvl="1"/>
            <a:r>
              <a:rPr dirty="0"/>
              <a:t>zdrowi, wydajni i zmotywowani pracownicy — organizacja utrzymuje konkurencyjność i innowacyjność,</a:t>
            </a:r>
          </a:p>
          <a:p>
            <a:pPr lvl="1"/>
            <a:r>
              <a:rPr dirty="0"/>
              <a:t>cenne umiejętności i doświadczenia zatrzymane w organizacji,</a:t>
            </a:r>
          </a:p>
          <a:p>
            <a:pPr lvl="1"/>
            <a:r>
              <a:rPr dirty="0"/>
              <a:t>niższe wskaźniki zwolnień chorobowych i absencji — niższe koszty niezdolności do pracy,</a:t>
            </a:r>
            <a:endParaRPr lang="pl-PL" strike="sngStrike" dirty="0">
              <a:solidFill>
                <a:srgbClr val="FF0000"/>
              </a:solidFill>
            </a:endParaRPr>
          </a:p>
          <a:p>
            <a:pPr lvl="1"/>
            <a:r>
              <a:rPr dirty="0"/>
              <a:t>mniejsza rotacja pracowników,</a:t>
            </a:r>
          </a:p>
          <a:p>
            <a:pPr lvl="1"/>
            <a:r>
              <a:rPr dirty="0"/>
              <a:t>lepsze samopoczucie pracowników, </a:t>
            </a:r>
            <a:r>
              <a:rPr dirty="0" err="1"/>
              <a:t>realizują</a:t>
            </a:r>
            <a:r>
              <a:rPr lang="pl-PL" dirty="0" err="1"/>
              <a:t>cych</a:t>
            </a:r>
            <a:r>
              <a:rPr dirty="0"/>
              <a:t> </a:t>
            </a:r>
            <a:r>
              <a:rPr dirty="0" err="1"/>
              <a:t>swój</a:t>
            </a:r>
            <a:r>
              <a:rPr dirty="0"/>
              <a:t> </a:t>
            </a:r>
            <a:r>
              <a:rPr dirty="0" err="1"/>
              <a:t>potencjał</a:t>
            </a:r>
            <a:r>
              <a:rPr lang="pl-PL" dirty="0"/>
              <a:t> zawodowy i osobisty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424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U</a:t>
            </a:r>
            <a:r>
              <a:rPr dirty="0" err="1"/>
              <a:t>dział</a:t>
            </a:r>
            <a:r>
              <a:rPr dirty="0"/>
              <a:t> w kampanii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9873" y="1268760"/>
            <a:ext cx="7794535" cy="3528392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W kampanii mogą wziąć u</a:t>
            </a:r>
            <a:r>
              <a:rPr dirty="0" err="1"/>
              <a:t>dział</a:t>
            </a:r>
            <a:r>
              <a:rPr dirty="0"/>
              <a:t> </a:t>
            </a:r>
            <a:r>
              <a:rPr dirty="0" err="1"/>
              <a:t>organizacje</a:t>
            </a:r>
            <a:r>
              <a:rPr dirty="0"/>
              <a:t> o dowolnej wielkości i z dowolnego sektora oraz osoby indywidualne</a:t>
            </a:r>
          </a:p>
          <a:p>
            <a:r>
              <a:rPr dirty="0"/>
              <a:t>Wzięcie </a:t>
            </a:r>
            <a:r>
              <a:rPr dirty="0" err="1"/>
              <a:t>udziału</a:t>
            </a:r>
            <a:r>
              <a:rPr dirty="0"/>
              <a:t> </a:t>
            </a:r>
            <a:r>
              <a:rPr lang="pl-PL" dirty="0"/>
              <a:t>jest możliwe przez</a:t>
            </a:r>
            <a:r>
              <a:rPr dirty="0"/>
              <a:t>:</a:t>
            </a:r>
          </a:p>
          <a:p>
            <a:pPr lvl="1"/>
            <a:r>
              <a:rPr lang="pl-PL" dirty="0" err="1"/>
              <a:t>up</a:t>
            </a:r>
            <a:r>
              <a:rPr dirty="0" err="1"/>
              <a:t>owszechnianie</a:t>
            </a:r>
            <a:r>
              <a:rPr dirty="0"/>
              <a:t> materiałów kampanii,</a:t>
            </a:r>
          </a:p>
          <a:p>
            <a:pPr lvl="1"/>
            <a:r>
              <a:rPr dirty="0" err="1"/>
              <a:t>uczestni</a:t>
            </a:r>
            <a:r>
              <a:rPr lang="pl-PL" dirty="0" err="1"/>
              <a:t>ctwo</a:t>
            </a:r>
            <a:r>
              <a:rPr dirty="0"/>
              <a:t> w </a:t>
            </a:r>
            <a:r>
              <a:rPr dirty="0" err="1"/>
              <a:t>wydarzeniach</a:t>
            </a:r>
            <a:r>
              <a:rPr dirty="0"/>
              <a:t> </a:t>
            </a:r>
            <a:r>
              <a:rPr lang="pl-PL" dirty="0"/>
              <a:t>kampanii, albo też </a:t>
            </a:r>
            <a:r>
              <a:rPr dirty="0" err="1"/>
              <a:t>ich</a:t>
            </a:r>
            <a:r>
              <a:rPr dirty="0"/>
              <a:t> organizowanie,</a:t>
            </a:r>
          </a:p>
          <a:p>
            <a:pPr lvl="1"/>
            <a:r>
              <a:rPr dirty="0"/>
              <a:t>stosowanie i </a:t>
            </a:r>
            <a:r>
              <a:rPr dirty="0" err="1"/>
              <a:t>promowanie</a:t>
            </a:r>
            <a:r>
              <a:rPr dirty="0"/>
              <a:t> </a:t>
            </a:r>
            <a:r>
              <a:rPr dirty="0" err="1"/>
              <a:t>narzędzi</a:t>
            </a:r>
            <a:r>
              <a:rPr lang="pl-PL" dirty="0"/>
              <a:t> wspierających zarządzanie</a:t>
            </a:r>
            <a:r>
              <a:rPr dirty="0"/>
              <a:t> wiekiem,</a:t>
            </a:r>
          </a:p>
          <a:p>
            <a:pPr lvl="1"/>
            <a:r>
              <a:rPr lang="pl-PL" dirty="0"/>
              <a:t>dołączenie do grona </a:t>
            </a:r>
            <a:r>
              <a:rPr dirty="0"/>
              <a:t>partner</a:t>
            </a:r>
            <a:r>
              <a:rPr lang="pl-PL" dirty="0"/>
              <a:t>ów </a:t>
            </a:r>
            <a:r>
              <a:rPr dirty="0" err="1"/>
              <a:t>kampanii</a:t>
            </a:r>
            <a:r>
              <a:rPr dirty="0"/>
              <a:t>,</a:t>
            </a:r>
          </a:p>
          <a:p>
            <a:pPr lvl="1"/>
            <a:r>
              <a:rPr dirty="0"/>
              <a:t>śledzenie </a:t>
            </a:r>
            <a:r>
              <a:rPr dirty="0" err="1"/>
              <a:t>aktualnych</a:t>
            </a:r>
            <a:r>
              <a:rPr dirty="0"/>
              <a:t> </a:t>
            </a:r>
            <a:r>
              <a:rPr dirty="0" err="1"/>
              <a:t>informacji</a:t>
            </a:r>
            <a:r>
              <a:rPr lang="pl-PL" dirty="0"/>
              <a:t> </a:t>
            </a:r>
            <a:r>
              <a:rPr dirty="0" err="1"/>
              <a:t>przekazywanych</a:t>
            </a:r>
            <a:r>
              <a:rPr dirty="0"/>
              <a:t> poprzez media </a:t>
            </a:r>
            <a:br>
              <a:rPr lang="fr-FR" dirty="0"/>
            </a:br>
            <a:r>
              <a:rPr dirty="0" err="1"/>
              <a:t>społecznościowe</a:t>
            </a:r>
            <a:r>
              <a:rPr dirty="0"/>
              <a:t>.</a:t>
            </a:r>
          </a:p>
          <a:p>
            <a:endParaRPr lang="pl-P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68143" y="3757778"/>
            <a:ext cx="3287029" cy="29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68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Najważniejsze terminy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6000"/>
            <a:ext cx="7866417" cy="2745048"/>
          </a:xfrm>
        </p:spPr>
        <p:txBody>
          <a:bodyPr>
            <a:noAutofit/>
          </a:bodyPr>
          <a:lstStyle/>
          <a:p>
            <a:r>
              <a:rPr dirty="0"/>
              <a:t>Rozpoczęcie kampanii: </a:t>
            </a:r>
            <a:r>
              <a:rPr lang="en-GB" b="0" dirty="0" err="1"/>
              <a:t>kwiecień</a:t>
            </a:r>
            <a:r>
              <a:rPr lang="en-GB" b="0" dirty="0"/>
              <a:t> 2016 r.</a:t>
            </a:r>
          </a:p>
          <a:p>
            <a:r>
              <a:rPr dirty="0"/>
              <a:t>Europejskie Tygodnie Bezpieczeństwa i Zdrowia w Pracy: </a:t>
            </a:r>
            <a:br>
              <a:rPr dirty="0"/>
            </a:br>
            <a:r>
              <a:rPr lang="en-GB" b="0" dirty="0"/>
              <a:t>październik 2016 r. i październik 2017 r.</a:t>
            </a:r>
          </a:p>
          <a:p>
            <a:r>
              <a:rPr dirty="0"/>
              <a:t>Uroczystość wręczenia nagród w Konkursie Dobrych Praktyk pn. „Zdrowe i bezpieczne miejsce pracy”: </a:t>
            </a:r>
            <a:r>
              <a:rPr lang="en-GB" b="0" dirty="0" err="1"/>
              <a:t>kwiecień</a:t>
            </a:r>
            <a:r>
              <a:rPr lang="en-GB" b="0" dirty="0"/>
              <a:t> 2017 r.</a:t>
            </a:r>
          </a:p>
          <a:p>
            <a:r>
              <a:rPr dirty="0"/>
              <a:t>Spotkanie na szczycie wieńczące kampanię „Zdrowe i bezpieczne miejsce pracy”: </a:t>
            </a:r>
            <a:r>
              <a:rPr lang="en-GB" b="0" dirty="0" err="1"/>
              <a:t>listopad</a:t>
            </a:r>
            <a:r>
              <a:rPr lang="en-GB" b="0" dirty="0"/>
              <a:t> 2017 r.</a:t>
            </a:r>
            <a:endParaRPr lang="pl-PL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30239" r="-399" b="34482"/>
          <a:stretch/>
        </p:blipFill>
        <p:spPr>
          <a:xfrm>
            <a:off x="0" y="3789040"/>
            <a:ext cx="9180513" cy="20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10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5794"/>
            <a:ext cx="7559873" cy="489600"/>
          </a:xfrm>
        </p:spPr>
        <p:txBody>
          <a:bodyPr/>
          <a:lstStyle/>
          <a:p>
            <a:r>
              <a:rPr dirty="0"/>
              <a:t>Zaproszenie do </a:t>
            </a:r>
            <a:r>
              <a:rPr lang="pl-PL" dirty="0"/>
              <a:t>grona </a:t>
            </a:r>
            <a:r>
              <a:rPr dirty="0"/>
              <a:t>partner</a:t>
            </a:r>
            <a:r>
              <a:rPr lang="pl-PL" dirty="0"/>
              <a:t>ów </a:t>
            </a:r>
            <a:r>
              <a:rPr dirty="0" err="1"/>
              <a:t>kampanii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631" y="1124744"/>
            <a:ext cx="6354375" cy="4860000"/>
          </a:xfrm>
        </p:spPr>
        <p:txBody>
          <a:bodyPr/>
          <a:lstStyle/>
          <a:p>
            <a:r>
              <a:rPr dirty="0" err="1"/>
              <a:t>Skuteczne</a:t>
            </a:r>
            <a:r>
              <a:rPr dirty="0"/>
              <a:t> </a:t>
            </a:r>
            <a:r>
              <a:rPr dirty="0" err="1"/>
              <a:t>partnerstw</a:t>
            </a:r>
            <a:r>
              <a:rPr lang="pl-PL" dirty="0"/>
              <a:t>o</a:t>
            </a:r>
            <a:r>
              <a:rPr dirty="0"/>
              <a:t> między EU-OSHA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   </a:t>
            </a:r>
            <a:r>
              <a:rPr dirty="0"/>
              <a:t>a kluczowymi zainteresowanymi </a:t>
            </a:r>
            <a:r>
              <a:rPr dirty="0" err="1"/>
              <a:t>stronami</a:t>
            </a:r>
            <a:r>
              <a:rPr dirty="0"/>
              <a:t> ma 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   </a:t>
            </a:r>
            <a:r>
              <a:rPr dirty="0" err="1"/>
              <a:t>zasadnicze</a:t>
            </a:r>
            <a:r>
              <a:rPr dirty="0"/>
              <a:t> znaczenie dla powodzenia kampanii</a:t>
            </a:r>
          </a:p>
          <a:p>
            <a:r>
              <a:rPr dirty="0"/>
              <a:t>Oficjalnymi partnerami kampanii zostać mogą organizacje ogólnoeuropejskie i międzynarodowe</a:t>
            </a:r>
          </a:p>
          <a:p>
            <a:r>
              <a:rPr dirty="0" err="1"/>
              <a:t>Korzyści</a:t>
            </a:r>
            <a:r>
              <a:rPr lang="pl-PL" dirty="0"/>
              <a:t> to m.in.:</a:t>
            </a:r>
            <a:endParaRPr dirty="0"/>
          </a:p>
          <a:p>
            <a:pPr lvl="1"/>
            <a:r>
              <a:rPr dirty="0"/>
              <a:t>pakiet powitalny,</a:t>
            </a:r>
          </a:p>
          <a:p>
            <a:pPr lvl="1"/>
            <a:r>
              <a:rPr dirty="0"/>
              <a:t>certyfikat partnera,</a:t>
            </a:r>
          </a:p>
          <a:p>
            <a:pPr lvl="1"/>
            <a:r>
              <a:rPr dirty="0"/>
              <a:t>specjalna kategoria dla partnerów w Konkursie </a:t>
            </a:r>
            <a:r>
              <a:rPr dirty="0" err="1"/>
              <a:t>Dobrych</a:t>
            </a:r>
            <a:r>
              <a:rPr dirty="0"/>
              <a:t> </a:t>
            </a:r>
            <a:r>
              <a:rPr dirty="0" err="1"/>
              <a:t>Praktyk</a:t>
            </a:r>
            <a:r>
              <a:rPr dirty="0"/>
              <a:t>,</a:t>
            </a:r>
          </a:p>
          <a:p>
            <a:pPr lvl="1"/>
            <a:r>
              <a:rPr dirty="0"/>
              <a:t>promocja na poziomie UE i w mediach,</a:t>
            </a:r>
          </a:p>
          <a:p>
            <a:pPr lvl="1"/>
            <a:r>
              <a:rPr dirty="0"/>
              <a:t>możliwości nawiązywania kontaktów i wymiana dobrych praktyk z innymi partnerami kampanii,</a:t>
            </a:r>
          </a:p>
          <a:p>
            <a:pPr lvl="1"/>
            <a:r>
              <a:rPr dirty="0"/>
              <a:t>zaproszenie na wydarzenia EU-OSHA.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8125"/>
            <a:ext cx="347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46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Konkurs Dobrych </a:t>
            </a:r>
            <a:r>
              <a:rPr dirty="0" err="1"/>
              <a:t>Praktyk</a:t>
            </a:r>
            <a:r>
              <a:rPr dirty="0"/>
              <a:t> </a:t>
            </a:r>
            <a:br>
              <a:rPr lang="pl-PL" dirty="0"/>
            </a:br>
            <a:r>
              <a:rPr dirty="0" err="1"/>
              <a:t>pn</a:t>
            </a:r>
            <a:r>
              <a:rPr dirty="0"/>
              <a:t>. „Zdrowe i bezpieczne miejsce pracy”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794408" cy="4860000"/>
          </a:xfrm>
        </p:spPr>
        <p:txBody>
          <a:bodyPr>
            <a:normAutofit lnSpcReduction="10000"/>
          </a:bodyPr>
          <a:lstStyle/>
          <a:p>
            <a:r>
              <a:rPr dirty="0"/>
              <a:t>Uznanie dla innowacyjnych praktyk w zakresie </a:t>
            </a:r>
            <a:r>
              <a:rPr dirty="0" err="1"/>
              <a:t>bezpieczeństwa</a:t>
            </a:r>
            <a:r>
              <a:rPr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    </a:t>
            </a:r>
            <a:r>
              <a:rPr dirty="0" err="1"/>
              <a:t>i</a:t>
            </a:r>
            <a:r>
              <a:rPr dirty="0"/>
              <a:t> zdrowia w miejscu pracy</a:t>
            </a:r>
          </a:p>
          <a:p>
            <a:r>
              <a:rPr dirty="0"/>
              <a:t>Organizacje są nagradzane za skuteczne i </a:t>
            </a:r>
            <a:r>
              <a:rPr dirty="0" err="1"/>
              <a:t>trwałe</a:t>
            </a:r>
            <a:r>
              <a:rPr dirty="0"/>
              <a:t> </a:t>
            </a:r>
            <a:r>
              <a:rPr dirty="0" err="1"/>
              <a:t>inicjatywy</a:t>
            </a:r>
            <a:r>
              <a:rPr lang="pl-PL" dirty="0"/>
              <a:t>,</a:t>
            </a:r>
            <a:r>
              <a:rPr dirty="0"/>
              <a:t> promujące bezpieczne i zdrowe miejsca pracy dla wszystkich grup wiekowych</a:t>
            </a:r>
          </a:p>
          <a:p>
            <a:r>
              <a:rPr dirty="0" err="1"/>
              <a:t>Konkurs</a:t>
            </a:r>
            <a:r>
              <a:rPr dirty="0"/>
              <a:t> </a:t>
            </a:r>
            <a:r>
              <a:rPr lang="pl-PL" dirty="0"/>
              <a:t>jest </a:t>
            </a:r>
            <a:r>
              <a:rPr dirty="0" err="1"/>
              <a:t>skierowany</a:t>
            </a:r>
            <a:r>
              <a:rPr dirty="0"/>
              <a:t> do organizacji z:</a:t>
            </a:r>
          </a:p>
          <a:p>
            <a:pPr lvl="1"/>
            <a:r>
              <a:rPr dirty="0"/>
              <a:t>państw członkowskich UE,</a:t>
            </a:r>
          </a:p>
          <a:p>
            <a:pPr lvl="1"/>
            <a:r>
              <a:rPr dirty="0"/>
              <a:t>krajów kandydujących,</a:t>
            </a:r>
          </a:p>
          <a:p>
            <a:pPr lvl="1"/>
            <a:r>
              <a:rPr dirty="0"/>
              <a:t>potencjalnych krajów kandydujących,</a:t>
            </a:r>
          </a:p>
          <a:p>
            <a:pPr lvl="1"/>
            <a:r>
              <a:rPr dirty="0"/>
              <a:t>Europejskiego Stowarzyszenia Wolnego Handlu (EFTA).</a:t>
            </a:r>
          </a:p>
          <a:p>
            <a:r>
              <a:rPr lang="pl-PL" dirty="0"/>
              <a:t>Konkurs składa się z dwóch </a:t>
            </a:r>
            <a:r>
              <a:rPr dirty="0" err="1"/>
              <a:t>etap</a:t>
            </a:r>
            <a:r>
              <a:rPr lang="pl-PL" dirty="0"/>
              <a:t>ów</a:t>
            </a:r>
            <a:r>
              <a:rPr dirty="0"/>
              <a:t>:</a:t>
            </a:r>
          </a:p>
          <a:p>
            <a:pPr lvl="1"/>
            <a:r>
              <a:rPr dirty="0"/>
              <a:t>poziom krajowy — </a:t>
            </a:r>
            <a:r>
              <a:rPr lang="pl-PL" dirty="0"/>
              <a:t>krajowe </a:t>
            </a:r>
            <a:r>
              <a:rPr dirty="0" err="1"/>
              <a:t>punkty</a:t>
            </a:r>
            <a:r>
              <a:rPr dirty="0"/>
              <a:t> centralne nominują zwycięzców krajowych</a:t>
            </a:r>
          </a:p>
          <a:p>
            <a:pPr lvl="1"/>
            <a:r>
              <a:rPr dirty="0"/>
              <a:t>poziom europejski — </a:t>
            </a:r>
            <a:r>
              <a:rPr lang="pl-PL" dirty="0"/>
              <a:t>biorą w nim udział </a:t>
            </a:r>
            <a:r>
              <a:rPr dirty="0" err="1"/>
              <a:t>oficjalni</a:t>
            </a:r>
            <a:r>
              <a:rPr dirty="0"/>
              <a:t> partnerzy kampanii i zwycięzcy szczebla krajowego</a:t>
            </a:r>
          </a:p>
          <a:p>
            <a:r>
              <a:rPr dirty="0" err="1"/>
              <a:t>Zwycięzcy</a:t>
            </a:r>
            <a:r>
              <a:rPr dirty="0"/>
              <a:t> </a:t>
            </a:r>
            <a:r>
              <a:rPr lang="pl-PL" dirty="0"/>
              <a:t>biorą udział w </a:t>
            </a:r>
            <a:r>
              <a:rPr dirty="0" err="1"/>
              <a:t>uroczystości</a:t>
            </a:r>
            <a:r>
              <a:rPr dirty="0"/>
              <a:t> </a:t>
            </a:r>
            <a:r>
              <a:rPr dirty="0" err="1"/>
              <a:t>wręczenia</a:t>
            </a:r>
            <a:r>
              <a:rPr dirty="0"/>
              <a:t> </a:t>
            </a:r>
            <a:r>
              <a:rPr lang="pl-PL" dirty="0"/>
              <a:t>dyplomów. </a:t>
            </a:r>
            <a:endParaRPr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367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Zasoby do prowadzenia kampanii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08720"/>
            <a:ext cx="3761960" cy="2689606"/>
          </a:xfrm>
        </p:spPr>
        <p:txBody>
          <a:bodyPr>
            <a:noAutofit/>
          </a:bodyPr>
          <a:lstStyle/>
          <a:p>
            <a:r>
              <a:rPr dirty="0"/>
              <a:t>Przewodnik po kampanii</a:t>
            </a:r>
          </a:p>
          <a:p>
            <a:r>
              <a:rPr dirty="0"/>
              <a:t>Praktyczny e-przewodnik</a:t>
            </a:r>
          </a:p>
          <a:p>
            <a:r>
              <a:rPr dirty="0"/>
              <a:t>Materiały promocyjne</a:t>
            </a:r>
          </a:p>
          <a:p>
            <a:pPr lvl="1"/>
            <a:r>
              <a:rPr dirty="0"/>
              <a:t>Ulotka kampanii</a:t>
            </a:r>
          </a:p>
          <a:p>
            <a:pPr lvl="1"/>
            <a:r>
              <a:rPr dirty="0" err="1"/>
              <a:t>Ulotka</a:t>
            </a:r>
            <a:r>
              <a:rPr dirty="0"/>
              <a:t> </a:t>
            </a:r>
            <a:r>
              <a:rPr lang="pl-PL" dirty="0"/>
              <a:t>K</a:t>
            </a:r>
            <a:r>
              <a:rPr dirty="0" err="1"/>
              <a:t>onkursu</a:t>
            </a:r>
            <a:r>
              <a:rPr dirty="0"/>
              <a:t> </a:t>
            </a:r>
            <a:r>
              <a:rPr lang="pl-PL" dirty="0"/>
              <a:t>D</a:t>
            </a:r>
            <a:r>
              <a:rPr dirty="0" err="1"/>
              <a:t>obrych</a:t>
            </a:r>
            <a:r>
              <a:rPr dirty="0"/>
              <a:t> </a:t>
            </a:r>
            <a:r>
              <a:rPr lang="pl-PL" dirty="0"/>
              <a:t>P</a:t>
            </a:r>
            <a:r>
              <a:rPr dirty="0" err="1"/>
              <a:t>raktyk</a:t>
            </a:r>
            <a:endParaRPr dirty="0"/>
          </a:p>
          <a:p>
            <a:pPr lvl="1"/>
            <a:r>
              <a:rPr dirty="0"/>
              <a:t>Plakat</a:t>
            </a:r>
          </a:p>
          <a:p>
            <a:pPr lvl="1"/>
            <a:r>
              <a:rPr dirty="0"/>
              <a:t>Film</a:t>
            </a:r>
          </a:p>
          <a:p>
            <a:pPr lvl="1"/>
            <a:r>
              <a:rPr dirty="0"/>
              <a:t>Infografika</a:t>
            </a:r>
          </a:p>
          <a:p>
            <a:pPr lvl="1"/>
            <a:r>
              <a:rPr lang="pl-PL" dirty="0"/>
              <a:t>Baner i</a:t>
            </a:r>
            <a:r>
              <a:rPr dirty="0" err="1"/>
              <a:t>nternetowy</a:t>
            </a:r>
            <a:r>
              <a:rPr dirty="0"/>
              <a:t>, podpis e-maila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9992" y="908720"/>
            <a:ext cx="3960440" cy="24418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Film </a:t>
            </a:r>
            <a:r>
              <a:rPr lang="pl-PL" dirty="0"/>
              <a:t>z serii </a:t>
            </a:r>
            <a:r>
              <a:rPr dirty="0"/>
              <a:t>Napo</a:t>
            </a:r>
          </a:p>
          <a:p>
            <a:r>
              <a:rPr dirty="0"/>
              <a:t>Materiały z pilotażowego projektu Parlamentu Europejskiego pn. „Bezpieczniejsze i zdrowsze warunki pracy dla osób w każdym wieku”</a:t>
            </a:r>
          </a:p>
          <a:p>
            <a:r>
              <a:rPr dirty="0"/>
              <a:t>Moduł dotyczący internetowego narzędzia do oceny ryzyka </a:t>
            </a:r>
            <a:r>
              <a:rPr i="1" dirty="0"/>
              <a:t>online</a:t>
            </a:r>
            <a:r>
              <a:rPr dirty="0"/>
              <a:t> (OiRA)</a:t>
            </a:r>
          </a:p>
          <a:p>
            <a:r>
              <a:rPr lang="pl-PL" dirty="0"/>
              <a:t>Raporty tematyczne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04934" y="4374488"/>
            <a:ext cx="2335418" cy="1790816"/>
            <a:chOff x="5055847" y="3697337"/>
            <a:chExt cx="3451762" cy="26468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2209" y="4153277"/>
              <a:ext cx="1425400" cy="2050458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55708">
              <a:off x="5690174" y="3697337"/>
              <a:ext cx="1890947" cy="2646837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5847" y="4015391"/>
              <a:ext cx="976448" cy="2050459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782230" y="4611617"/>
            <a:ext cx="3186240" cy="1409671"/>
            <a:chOff x="782230" y="4070389"/>
            <a:chExt cx="3913626" cy="1731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58647">
              <a:off x="2510346" y="4141754"/>
              <a:ext cx="2185510" cy="1660120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2683">
              <a:off x="1447245" y="4070389"/>
              <a:ext cx="2149853" cy="1659600"/>
            </a:xfrm>
            <a:prstGeom prst="rect">
              <a:avLst/>
            </a:prstGeom>
            <a:effectLst>
              <a:outerShdw blurRad="292100" dist="139700" dir="2700000" algn="ctr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11479">
              <a:off x="782230" y="4090239"/>
              <a:ext cx="1083924" cy="1659600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1973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Dodatkowe informacje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08720"/>
            <a:ext cx="7560000" cy="4860000"/>
          </a:xfrm>
        </p:spPr>
        <p:txBody>
          <a:bodyPr>
            <a:noAutofit/>
          </a:bodyPr>
          <a:lstStyle/>
          <a:p>
            <a:r>
              <a:rPr dirty="0"/>
              <a:t>Więcej informacji na stronie </a:t>
            </a:r>
            <a:r>
              <a:rPr dirty="0" err="1"/>
              <a:t>internetowej</a:t>
            </a:r>
            <a:r>
              <a:rPr dirty="0"/>
              <a:t> </a:t>
            </a:r>
            <a:br>
              <a:rPr lang="fr-FR" dirty="0"/>
            </a:br>
            <a:r>
              <a:rPr dirty="0" err="1"/>
              <a:t>kampanii</a:t>
            </a:r>
            <a:r>
              <a:rPr dirty="0"/>
              <a:t>: </a:t>
            </a:r>
            <a:r>
              <a:rPr lang="en-GB" u="sng" dirty="0">
                <a:solidFill>
                  <a:schemeClr val="accent1"/>
                </a:solidFill>
                <a:hlinkClick r:id="rId3"/>
              </a:rPr>
              <a:t>www.healthy-workplaces.eu</a:t>
            </a:r>
            <a:r>
              <a:rPr lang="en-GB" u="sng" dirty="0">
                <a:solidFill>
                  <a:schemeClr val="accent1"/>
                </a:solidFill>
              </a:rPr>
              <a:t>/pl</a:t>
            </a:r>
            <a:r>
              <a:rPr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Subskrypcja </a:t>
            </a:r>
            <a:r>
              <a:rPr dirty="0" err="1"/>
              <a:t>biuletyn</a:t>
            </a:r>
            <a:r>
              <a:rPr lang="pl-PL" dirty="0"/>
              <a:t>u</a:t>
            </a:r>
            <a:r>
              <a:rPr dirty="0"/>
              <a:t> </a:t>
            </a:r>
            <a:r>
              <a:rPr dirty="0" err="1"/>
              <a:t>kampanii</a:t>
            </a:r>
            <a:r>
              <a:rPr dirty="0"/>
              <a:t>:</a:t>
            </a:r>
            <a:br>
              <a:rPr dirty="0"/>
            </a:br>
            <a:r>
              <a:rPr lang="es-ES" u="sng" dirty="0">
                <a:hlinkClick r:id="rId4"/>
              </a:rPr>
              <a:t>https://healthy-workplaces.eu/en/healthy-workplaces-newsletter</a:t>
            </a:r>
            <a:r>
              <a:rPr dirty="0"/>
              <a:t>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dirty="0"/>
              <a:t>Śledź aktualne informacje o działaniach i </a:t>
            </a:r>
            <a:r>
              <a:rPr dirty="0" err="1"/>
              <a:t>wydarzeniach</a:t>
            </a:r>
            <a:r>
              <a:rPr dirty="0"/>
              <a:t> </a:t>
            </a:r>
            <a:r>
              <a:rPr dirty="0" err="1"/>
              <a:t>przez</a:t>
            </a:r>
            <a:r>
              <a:rPr dirty="0"/>
              <a:t> media społecznościowe: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dirty="0"/>
              <a:t>Dowiedz się o wydarzeniach w swoim kraju we </a:t>
            </a:r>
            <a:r>
              <a:rPr dirty="0" err="1"/>
              <a:t>właściwym</a:t>
            </a:r>
            <a:r>
              <a:rPr dirty="0"/>
              <a:t> </a:t>
            </a:r>
            <a:r>
              <a:rPr lang="pl-PL" dirty="0"/>
              <a:t>krajowym </a:t>
            </a:r>
            <a:r>
              <a:rPr dirty="0" err="1"/>
              <a:t>punkcie</a:t>
            </a:r>
            <a:r>
              <a:rPr dirty="0"/>
              <a:t> centralnym </a:t>
            </a:r>
            <a:r>
              <a:rPr lang="en-GB" u="sng" dirty="0">
                <a:solidFill>
                  <a:schemeClr val="tx1"/>
                </a:solidFill>
                <a:hlinkClick r:id="rId5"/>
              </a:rPr>
              <a:t>www.healthy-workplaces.eu/fops</a:t>
            </a:r>
            <a:r>
              <a:rPr dirty="0"/>
              <a:t> </a:t>
            </a:r>
          </a:p>
          <a:p>
            <a:pPr marL="0" indent="0">
              <a:buNone/>
            </a:pPr>
            <a:endParaRPr lang="pl-PL" u="sng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5" name="Picture 12" descr="https://lh4.googleusercontent.com/9Difi9bypu9-FoUsfFWpX6odYLLjXQk_q0aPxZBSFynecMOSLoKRKWRWIfZdXRGOdXMZCahrLBG6vWrwIeT-A26iDjTucgFVCP0Fuzr79BHW5kLJ3s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50911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g.twimg.com/Twitter_logo_blu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72" y="4509119"/>
            <a:ext cx="531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fbcdn-sphotos-b-a.akamaihd.net/hphotos-ak-xap1/t31.0-8/1271084_10152203108461729_809245696_o.png?dl=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50911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cincoaescomunicacion.com/wp-content/uploads/2013/11/linkedin-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874" y="450912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92" y="404664"/>
            <a:ext cx="3611500" cy="23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/>
              <a:t>Wprowadzenie do kampanii</a:t>
            </a:r>
            <a:endParaRPr lang="pl-PL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0000" y="1233296"/>
            <a:ext cx="7560000" cy="4860000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Koordynowana przez Europejską </a:t>
            </a:r>
            <a:r>
              <a:rPr dirty="0" err="1"/>
              <a:t>Agencję</a:t>
            </a:r>
            <a:r>
              <a:rPr dirty="0"/>
              <a:t> </a:t>
            </a:r>
            <a:r>
              <a:rPr dirty="0" err="1"/>
              <a:t>Bezpieczeństwa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    </a:t>
            </a:r>
            <a:r>
              <a:rPr dirty="0" err="1"/>
              <a:t>i</a:t>
            </a:r>
            <a:r>
              <a:rPr dirty="0"/>
              <a:t> Zdrowia w Pracy (EU-OSHA)</a:t>
            </a:r>
          </a:p>
          <a:p>
            <a:r>
              <a:rPr dirty="0"/>
              <a:t>Organizowana w ponad 30 państwach</a:t>
            </a:r>
          </a:p>
          <a:p>
            <a:r>
              <a:rPr dirty="0"/>
              <a:t>Wspierana przez sieć </a:t>
            </a:r>
            <a:r>
              <a:rPr dirty="0" err="1"/>
              <a:t>partnerów</a:t>
            </a:r>
            <a:r>
              <a:rPr dirty="0"/>
              <a:t>:</a:t>
            </a:r>
            <a:endParaRPr lang="pl-PL" dirty="0"/>
          </a:p>
          <a:p>
            <a:pPr marL="0" indent="0">
              <a:buNone/>
            </a:pPr>
            <a:endParaRPr dirty="0"/>
          </a:p>
          <a:p>
            <a:pPr lvl="1"/>
            <a:r>
              <a:rPr dirty="0"/>
              <a:t>krajowe punkty centralne</a:t>
            </a:r>
          </a:p>
          <a:p>
            <a:pPr lvl="1"/>
            <a:r>
              <a:rPr dirty="0"/>
              <a:t>oficjalnych partnerów kampanii</a:t>
            </a:r>
          </a:p>
          <a:p>
            <a:pPr lvl="1"/>
            <a:r>
              <a:rPr dirty="0"/>
              <a:t>europejskich partnerów społecznych </a:t>
            </a:r>
          </a:p>
          <a:p>
            <a:pPr lvl="1"/>
            <a:r>
              <a:rPr dirty="0"/>
              <a:t>partnerów medialnych </a:t>
            </a:r>
          </a:p>
          <a:p>
            <a:pPr lvl="1"/>
            <a:r>
              <a:rPr dirty="0"/>
              <a:t>Europejską </a:t>
            </a:r>
            <a:r>
              <a:rPr dirty="0" err="1"/>
              <a:t>Sieć</a:t>
            </a:r>
            <a:r>
              <a:rPr dirty="0"/>
              <a:t> </a:t>
            </a:r>
            <a:r>
              <a:rPr dirty="0" err="1"/>
              <a:t>Przedsiębiorczości</a:t>
            </a:r>
            <a:r>
              <a:rPr lang="pl-PL" dirty="0"/>
              <a:t> (EEN)</a:t>
            </a:r>
            <a:r>
              <a:rPr dirty="0"/>
              <a:t> </a:t>
            </a:r>
          </a:p>
          <a:p>
            <a:pPr lvl="1"/>
            <a:r>
              <a:rPr dirty="0" err="1"/>
              <a:t>instytucje</a:t>
            </a:r>
            <a:r>
              <a:rPr dirty="0"/>
              <a:t> </a:t>
            </a:r>
            <a:r>
              <a:rPr lang="pl-PL" dirty="0"/>
              <a:t>i agencje </a:t>
            </a:r>
            <a:r>
              <a:rPr dirty="0"/>
              <a:t>UE</a:t>
            </a:r>
          </a:p>
          <a:p>
            <a:pPr marL="252000" lvl="1" indent="0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4D5"/>
              </a:clrFrom>
              <a:clrTo>
                <a:srgbClr val="EEF4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14" y="1701178"/>
            <a:ext cx="4457586" cy="49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4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4" r="25831"/>
          <a:stretch/>
        </p:blipFill>
        <p:spPr>
          <a:xfrm>
            <a:off x="6131928" y="3573016"/>
            <a:ext cx="1744735" cy="2831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t="11462" r="33537" b="10591"/>
          <a:stretch/>
        </p:blipFill>
        <p:spPr>
          <a:xfrm>
            <a:off x="4971975" y="3927908"/>
            <a:ext cx="1256209" cy="2669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Główne cele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2385008"/>
          </a:xfrm>
        </p:spPr>
        <p:txBody>
          <a:bodyPr>
            <a:noAutofit/>
          </a:bodyPr>
          <a:lstStyle/>
          <a:p>
            <a:r>
              <a:rPr lang="es-ES" dirty="0"/>
              <a:t>P</a:t>
            </a:r>
            <a:r>
              <a:rPr dirty="0" err="1"/>
              <a:t>romowanie</a:t>
            </a:r>
            <a:r>
              <a:rPr dirty="0"/>
              <a:t> </a:t>
            </a:r>
            <a:r>
              <a:rPr dirty="0" err="1"/>
              <a:t>zrównoważonej</a:t>
            </a:r>
            <a:r>
              <a:rPr dirty="0"/>
              <a:t> </a:t>
            </a:r>
            <a:r>
              <a:rPr dirty="0" err="1"/>
              <a:t>pracy</a:t>
            </a:r>
            <a:r>
              <a:rPr lang="pl-PL" dirty="0"/>
              <a:t> od początku życia zawodowego, a także </a:t>
            </a:r>
            <a:r>
              <a:rPr dirty="0" err="1"/>
              <a:t>zdrowego</a:t>
            </a:r>
            <a:r>
              <a:rPr dirty="0"/>
              <a:t> </a:t>
            </a:r>
            <a:r>
              <a:rPr i="1" dirty="0"/>
              <a:t>starzenia </a:t>
            </a:r>
            <a:r>
              <a:rPr i="1" dirty="0" err="1"/>
              <a:t>się</a:t>
            </a:r>
            <a:r>
              <a:rPr i="1" dirty="0"/>
              <a:t> </a:t>
            </a:r>
            <a:endParaRPr lang="pl-PL" i="1" dirty="0"/>
          </a:p>
          <a:p>
            <a:r>
              <a:rPr lang="es-ES" dirty="0"/>
              <a:t>P</a:t>
            </a:r>
            <a:r>
              <a:rPr dirty="0" err="1"/>
              <a:t>odkreślanie</a:t>
            </a:r>
            <a:r>
              <a:rPr dirty="0"/>
              <a:t> </a:t>
            </a:r>
            <a:r>
              <a:rPr dirty="0" err="1"/>
              <a:t>znaczenia</a:t>
            </a:r>
            <a:r>
              <a:rPr dirty="0"/>
              <a:t> </a:t>
            </a:r>
            <a:r>
              <a:rPr lang="pl-PL" dirty="0"/>
              <a:t>stosowania </a:t>
            </a:r>
            <a:r>
              <a:rPr dirty="0" err="1"/>
              <a:t>profilaktyki</a:t>
            </a:r>
            <a:r>
              <a:rPr dirty="0"/>
              <a:t> przez całe życie zawodowe</a:t>
            </a:r>
            <a:endParaRPr lang="pl-PL" dirty="0"/>
          </a:p>
          <a:p>
            <a:pPr lvl="0"/>
            <a:r>
              <a:rPr lang="es-ES" dirty="0"/>
              <a:t>W</a:t>
            </a:r>
            <a:r>
              <a:rPr dirty="0" err="1"/>
              <a:t>spieranie</a:t>
            </a:r>
            <a:r>
              <a:rPr dirty="0"/>
              <a:t> pracodawców i </a:t>
            </a:r>
            <a:r>
              <a:rPr dirty="0" err="1"/>
              <a:t>pracowników</a:t>
            </a:r>
            <a:r>
              <a:rPr dirty="0"/>
              <a:t> (</a:t>
            </a:r>
            <a:r>
              <a:rPr lang="pl-PL" dirty="0"/>
              <a:t>szczególnie w </a:t>
            </a:r>
            <a:r>
              <a:rPr dirty="0"/>
              <a:t>MŚP) przez dostarczanie informacji i narzędzi pomocnych w </a:t>
            </a:r>
            <a:r>
              <a:rPr dirty="0" err="1"/>
              <a:t>zarządzaniu</a:t>
            </a:r>
            <a:r>
              <a:rPr dirty="0"/>
              <a:t> </a:t>
            </a:r>
            <a:r>
              <a:rPr lang="pl-PL" dirty="0"/>
              <a:t>bezpieczeństwem pracy</a:t>
            </a:r>
            <a:r>
              <a:rPr dirty="0"/>
              <a:t> w kontekście starzejącej się siły roboczej</a:t>
            </a:r>
          </a:p>
          <a:p>
            <a:pPr lvl="0"/>
            <a:r>
              <a:rPr lang="es-ES" dirty="0"/>
              <a:t>U</a:t>
            </a:r>
            <a:r>
              <a:rPr dirty="0" err="1"/>
              <a:t>łatwianie</a:t>
            </a:r>
            <a:r>
              <a:rPr dirty="0"/>
              <a:t> wymiany informacji i </a:t>
            </a:r>
            <a:r>
              <a:rPr dirty="0" err="1"/>
              <a:t>dobrych</a:t>
            </a:r>
            <a:r>
              <a:rPr dirty="0"/>
              <a:t> </a:t>
            </a:r>
            <a:r>
              <a:rPr dirty="0" err="1"/>
              <a:t>praktyk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11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938424" cy="489600"/>
          </a:xfrm>
        </p:spPr>
        <p:txBody>
          <a:bodyPr/>
          <a:lstStyle/>
          <a:p>
            <a:r>
              <a:rPr dirty="0"/>
              <a:t>Na czym polega problem?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2961072"/>
          </a:xfrm>
        </p:spPr>
        <p:txBody>
          <a:bodyPr>
            <a:normAutofit lnSpcReduction="10000"/>
          </a:bodyPr>
          <a:lstStyle/>
          <a:p>
            <a:r>
              <a:rPr dirty="0"/>
              <a:t>Populacja pracowników w Europie starzeje się — </a:t>
            </a:r>
            <a:r>
              <a:rPr lang="pl-PL" dirty="0"/>
              <a:t>wynika z tego </a:t>
            </a:r>
            <a:r>
              <a:rPr dirty="0" err="1"/>
              <a:t>dłuższe</a:t>
            </a:r>
            <a:r>
              <a:rPr dirty="0"/>
              <a:t> życie zawodowe </a:t>
            </a:r>
          </a:p>
          <a:p>
            <a:r>
              <a:rPr dirty="0"/>
              <a:t>Wyzwania wynikające ze zmian demograficznych:</a:t>
            </a:r>
          </a:p>
          <a:p>
            <a:pPr lvl="1"/>
            <a:r>
              <a:rPr dirty="0"/>
              <a:t>ogólny niedobór siły roboczej,</a:t>
            </a:r>
          </a:p>
          <a:p>
            <a:pPr lvl="1"/>
            <a:r>
              <a:rPr dirty="0"/>
              <a:t>niedobór wykwalifikowanych pracowników,</a:t>
            </a:r>
          </a:p>
          <a:p>
            <a:pPr lvl="1"/>
            <a:r>
              <a:rPr dirty="0"/>
              <a:t>większa liczba pracowników z problemami zdrowotnymi / przewlekłymi chorobami,</a:t>
            </a:r>
          </a:p>
          <a:p>
            <a:pPr lvl="1"/>
            <a:r>
              <a:rPr dirty="0"/>
              <a:t>problemy związane z wydajnością i poziomem absencji.</a:t>
            </a:r>
            <a:endParaRPr lang="pl-PL" dirty="0">
              <a:solidFill>
                <a:srgbClr val="FF0000"/>
              </a:solidFill>
            </a:endParaRPr>
          </a:p>
          <a:p>
            <a:r>
              <a:rPr dirty="0"/>
              <a:t>Zarządzanie BHP w kontekście starzejącej się siły roboczej wymaga podejścia wielodyscyplinarnego...</a:t>
            </a:r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2153" y="4077072"/>
            <a:ext cx="4034117" cy="2160240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37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370472" cy="489600"/>
          </a:xfrm>
        </p:spPr>
        <p:txBody>
          <a:bodyPr/>
          <a:lstStyle/>
          <a:p>
            <a:r>
              <a:rPr dirty="0"/>
              <a:t>Profilaktyka przez całe </a:t>
            </a:r>
            <a:r>
              <a:rPr dirty="0" err="1"/>
              <a:t>życie</a:t>
            </a:r>
            <a:r>
              <a:rPr dirty="0"/>
              <a:t> </a:t>
            </a:r>
            <a:r>
              <a:rPr dirty="0" err="1"/>
              <a:t>zawodowe</a:t>
            </a:r>
            <a:br>
              <a:rPr lang="pl-PL" dirty="0"/>
            </a:br>
            <a:r>
              <a:rPr dirty="0"/>
              <a:t> — </a:t>
            </a:r>
            <a:r>
              <a:rPr dirty="0" err="1"/>
              <a:t>podejście</a:t>
            </a:r>
            <a:r>
              <a:rPr dirty="0"/>
              <a:t> holistyczne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61288"/>
            <a:ext cx="7722400" cy="4860000"/>
          </a:xfrm>
        </p:spPr>
        <p:txBody>
          <a:bodyPr/>
          <a:lstStyle/>
          <a:p>
            <a:r>
              <a:rPr dirty="0"/>
              <a:t>Na zdrowie na późniejszym </a:t>
            </a:r>
            <a:r>
              <a:rPr dirty="0" err="1"/>
              <a:t>etapie</a:t>
            </a:r>
            <a:r>
              <a:rPr dirty="0"/>
              <a:t> </a:t>
            </a:r>
            <a:r>
              <a:rPr dirty="0" err="1"/>
              <a:t>życia</a:t>
            </a:r>
            <a:r>
              <a:rPr dirty="0"/>
              <a:t> mają wpływ warunki </a:t>
            </a:r>
            <a:r>
              <a:rPr dirty="0" err="1"/>
              <a:t>pracy</a:t>
            </a:r>
            <a:r>
              <a:rPr dirty="0"/>
              <a:t> </a:t>
            </a:r>
            <a:r>
              <a:rPr lang="pl-PL" dirty="0"/>
              <a:t>wykonywanej </a:t>
            </a:r>
            <a:r>
              <a:rPr dirty="0"/>
              <a:t>we wcześniejszej </a:t>
            </a:r>
            <a:r>
              <a:rPr dirty="0" err="1"/>
              <a:t>jego</a:t>
            </a:r>
            <a:r>
              <a:rPr dirty="0"/>
              <a:t> </a:t>
            </a:r>
            <a:r>
              <a:rPr dirty="0" err="1"/>
              <a:t>fazie</a:t>
            </a:r>
            <a:r>
              <a:rPr lang="pl-PL" dirty="0"/>
              <a:t>, a więc </a:t>
            </a:r>
            <a:r>
              <a:rPr dirty="0" err="1"/>
              <a:t>zapobiegani</a:t>
            </a:r>
            <a:r>
              <a:rPr lang="pl-PL" dirty="0"/>
              <a:t>e</a:t>
            </a:r>
            <a:r>
              <a:rPr dirty="0"/>
              <a:t> wypadkom związanym z pracą, problemom zdrowotnym i chorobom </a:t>
            </a:r>
            <a:r>
              <a:rPr dirty="0" err="1"/>
              <a:t>zawodowym</a:t>
            </a:r>
            <a:r>
              <a:rPr dirty="0"/>
              <a:t> </a:t>
            </a:r>
            <a:r>
              <a:rPr lang="pl-PL" dirty="0"/>
              <a:t>jest konieczne </a:t>
            </a:r>
            <a:r>
              <a:rPr dirty="0" err="1"/>
              <a:t>przez</a:t>
            </a:r>
            <a:r>
              <a:rPr dirty="0"/>
              <a:t> </a:t>
            </a:r>
            <a:r>
              <a:rPr dirty="0" err="1"/>
              <a:t>całe</a:t>
            </a:r>
            <a:r>
              <a:rPr dirty="0"/>
              <a:t> </a:t>
            </a:r>
            <a:r>
              <a:rPr dirty="0" err="1"/>
              <a:t>życie</a:t>
            </a:r>
            <a:r>
              <a:rPr lang="pl-PL" dirty="0"/>
              <a:t>. </a:t>
            </a:r>
            <a:endParaRPr dirty="0"/>
          </a:p>
          <a:p>
            <a:r>
              <a:rPr lang="pl-PL" dirty="0"/>
              <a:t>Wskazane jest p</a:t>
            </a:r>
            <a:r>
              <a:rPr dirty="0" err="1"/>
              <a:t>odejście</a:t>
            </a:r>
            <a:r>
              <a:rPr dirty="0"/>
              <a:t> holistyczne, w </a:t>
            </a:r>
            <a:r>
              <a:rPr dirty="0" err="1"/>
              <a:t>tym</a:t>
            </a:r>
            <a:r>
              <a:rPr lang="pl-PL" dirty="0"/>
              <a:t> zwrócenie uwagi na</a:t>
            </a:r>
            <a:r>
              <a:rPr dirty="0"/>
              <a:t>:</a:t>
            </a:r>
          </a:p>
          <a:p>
            <a:pPr lvl="1"/>
            <a:r>
              <a:rPr dirty="0"/>
              <a:t>środowisko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organizacj</a:t>
            </a:r>
            <a:r>
              <a:rPr lang="pl-PL" dirty="0"/>
              <a:t>ę</a:t>
            </a:r>
            <a:r>
              <a:rPr dirty="0"/>
              <a:t> pracy,</a:t>
            </a:r>
          </a:p>
          <a:p>
            <a:pPr lvl="1"/>
            <a:r>
              <a:rPr dirty="0"/>
              <a:t>szkolenia i uczenie się przez całe życie,</a:t>
            </a:r>
          </a:p>
          <a:p>
            <a:pPr lvl="1"/>
            <a:r>
              <a:rPr lang="pl-PL" dirty="0"/>
              <a:t>kwestie prawidłowego </a:t>
            </a:r>
            <a:r>
              <a:rPr dirty="0" err="1"/>
              <a:t>przywództw</a:t>
            </a:r>
            <a:r>
              <a:rPr lang="pl-PL" dirty="0"/>
              <a:t>a</a:t>
            </a:r>
            <a:r>
              <a:rPr dirty="0"/>
              <a:t>,</a:t>
            </a:r>
            <a:endParaRPr lang="pl-PL" dirty="0"/>
          </a:p>
          <a:p>
            <a:pPr lvl="1"/>
            <a:r>
              <a:rPr dirty="0" err="1"/>
              <a:t>równowag</a:t>
            </a:r>
            <a:r>
              <a:rPr lang="pl-PL" dirty="0"/>
              <a:t>ę</a:t>
            </a:r>
            <a:r>
              <a:rPr dirty="0"/>
              <a:t> między </a:t>
            </a:r>
            <a:r>
              <a:rPr dirty="0" err="1"/>
              <a:t>życiem</a:t>
            </a:r>
            <a:r>
              <a:rPr dirty="0"/>
              <a:t> </a:t>
            </a:r>
            <a:r>
              <a:rPr dirty="0" err="1"/>
              <a:t>zawodowym</a:t>
            </a:r>
            <a:r>
              <a:rPr dirty="0"/>
              <a:t> a prywatnym,</a:t>
            </a:r>
          </a:p>
          <a:p>
            <a:pPr lvl="1"/>
            <a:r>
              <a:rPr dirty="0" err="1"/>
              <a:t>motywacj</a:t>
            </a:r>
            <a:r>
              <a:rPr lang="pl-PL" dirty="0"/>
              <a:t>ę</a:t>
            </a:r>
            <a:r>
              <a:rPr dirty="0"/>
              <a:t>,</a:t>
            </a:r>
          </a:p>
          <a:p>
            <a:pPr lvl="1"/>
            <a:r>
              <a:rPr dirty="0"/>
              <a:t>rozwój kariery zawodowej.</a:t>
            </a:r>
          </a:p>
          <a:p>
            <a:pPr lvl="1"/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3047"/>
            <a:ext cx="2798572" cy="282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450000" y="188640"/>
            <a:ext cx="7561263" cy="490537"/>
          </a:xfrm>
        </p:spPr>
        <p:txBody>
          <a:bodyPr/>
          <a:lstStyle/>
          <a:p>
            <a:r>
              <a:rPr dirty="0"/>
              <a:t>Koncepcja zdolności do pracy</a:t>
            </a:r>
            <a:endParaRPr lang="pl-PL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000" y="1116000"/>
            <a:ext cx="8082440" cy="4977296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Koncepcja zdolności do pracy — równowaga między wymogami związanymi z pracą a indywidualnymi zasobami </a:t>
            </a:r>
          </a:p>
          <a:p>
            <a:pPr marL="446088" indent="-177800"/>
            <a:r>
              <a:rPr dirty="0"/>
              <a:t>Na wymogi związane z pracą wpływ mają:</a:t>
            </a:r>
          </a:p>
          <a:p>
            <a:pPr lvl="1"/>
            <a:r>
              <a:rPr dirty="0"/>
              <a:t>zakres pracy, obciążenie pracą i organizacja pracy,</a:t>
            </a:r>
          </a:p>
          <a:p>
            <a:pPr lvl="1"/>
            <a:r>
              <a:rPr dirty="0"/>
              <a:t>środowisko pracy i społeczność pracowników,</a:t>
            </a:r>
          </a:p>
          <a:p>
            <a:pPr lvl="1"/>
            <a:r>
              <a:rPr lang="pl-PL" dirty="0"/>
              <a:t>p</a:t>
            </a:r>
            <a:r>
              <a:rPr dirty="0" err="1"/>
              <a:t>rzywództwo</a:t>
            </a:r>
            <a:r>
              <a:rPr lang="pl-PL" dirty="0"/>
              <a:t> obejmujące obszar bezpieczeństwa pracy</a:t>
            </a:r>
            <a:r>
              <a:rPr dirty="0"/>
              <a:t>.</a:t>
            </a:r>
          </a:p>
          <a:p>
            <a:pPr marL="446088" indent="-177800"/>
            <a:r>
              <a:rPr dirty="0"/>
              <a:t>Indywidualne zasoby zależą od:</a:t>
            </a:r>
          </a:p>
          <a:p>
            <a:pPr lvl="1"/>
            <a:r>
              <a:rPr dirty="0"/>
              <a:t>zdrowia i wydolności funkcjonalnej, </a:t>
            </a:r>
          </a:p>
          <a:p>
            <a:pPr lvl="1"/>
            <a:r>
              <a:rPr dirty="0"/>
              <a:t>umiejętności i kompetencji,</a:t>
            </a:r>
          </a:p>
          <a:p>
            <a:pPr lvl="1"/>
            <a:r>
              <a:rPr dirty="0"/>
              <a:t>wartości, postaw i motywacji.</a:t>
            </a:r>
          </a:p>
          <a:p>
            <a:pPr marL="446088" indent="-177800"/>
            <a:r>
              <a:rPr dirty="0"/>
              <a:t>Promowanie zdolności do pracy wymaga:</a:t>
            </a:r>
          </a:p>
          <a:p>
            <a:pPr lvl="1"/>
            <a:r>
              <a:rPr dirty="0"/>
              <a:t>skutecznego przywództwa,</a:t>
            </a:r>
          </a:p>
          <a:p>
            <a:pPr lvl="1"/>
            <a:r>
              <a:rPr dirty="0" err="1"/>
              <a:t>udziału</a:t>
            </a:r>
            <a:r>
              <a:rPr dirty="0"/>
              <a:t> </a:t>
            </a:r>
            <a:r>
              <a:rPr dirty="0" err="1"/>
              <a:t>pracowników</a:t>
            </a:r>
            <a:r>
              <a:rPr lang="pl-PL" dirty="0"/>
              <a:t> (partycypacji)</a:t>
            </a:r>
            <a:r>
              <a:rPr dirty="0"/>
              <a:t>,</a:t>
            </a:r>
          </a:p>
          <a:p>
            <a:pPr lvl="1"/>
            <a:r>
              <a:rPr dirty="0"/>
              <a:t>współpracy między kadrą kierowniczą a pracownikami.</a:t>
            </a:r>
          </a:p>
          <a:p>
            <a:r>
              <a:rPr dirty="0"/>
              <a:t>Wskaźnik zdolności do pracy</a:t>
            </a:r>
          </a:p>
          <a:p>
            <a:pPr marL="252000" lvl="1" indent="0">
              <a:buFont typeface="Arial" pitchFamily="34" charset="0"/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719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0000" y="180000"/>
            <a:ext cx="8226456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sz="2000" dirty="0"/>
              <a:t>Ocena ryzyka </a:t>
            </a:r>
            <a:r>
              <a:rPr sz="2000" dirty="0" err="1"/>
              <a:t>uwzględniająca</a:t>
            </a:r>
            <a:r>
              <a:rPr sz="2000" dirty="0"/>
              <a:t> </a:t>
            </a:r>
            <a:r>
              <a:rPr sz="2000" dirty="0" err="1"/>
              <a:t>różnorodność</a:t>
            </a:r>
            <a:r>
              <a:rPr lang="pl-PL" sz="2000" dirty="0"/>
              <a:t> pracowników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000" y="908720"/>
            <a:ext cx="7074328" cy="5472608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dirty="0"/>
              <a:t>Ocena ryzyka jest w </a:t>
            </a:r>
            <a:r>
              <a:rPr lang="en-GB" dirty="0" err="1"/>
              <a:t>Europie</a:t>
            </a:r>
            <a:r>
              <a:rPr lang="pl-PL" dirty="0"/>
              <a:t> </a:t>
            </a:r>
            <a:r>
              <a:rPr lang="en-GB" dirty="0" err="1"/>
              <a:t>podstawą</a:t>
            </a:r>
            <a:r>
              <a:rPr lang="en-GB" dirty="0"/>
              <a:t> </a:t>
            </a:r>
            <a:r>
              <a:rPr lang="en-GB" dirty="0" err="1"/>
              <a:t>zarządzania</a:t>
            </a:r>
            <a:r>
              <a:rPr lang="en-GB" dirty="0"/>
              <a:t> </a:t>
            </a:r>
            <a:r>
              <a:rPr lang="pl-PL" dirty="0"/>
              <a:t>bezpieczeństwem pracy</a:t>
            </a:r>
          </a:p>
          <a:p>
            <a:pPr>
              <a:lnSpc>
                <a:spcPct val="80000"/>
              </a:lnSpc>
            </a:pPr>
            <a:r>
              <a:rPr lang="en-GB" dirty="0" err="1"/>
              <a:t>Między</a:t>
            </a:r>
            <a:r>
              <a:rPr lang="en-GB" dirty="0"/>
              <a:t> </a:t>
            </a:r>
            <a:r>
              <a:rPr lang="pl-PL" dirty="0"/>
              <a:t>pracownikami </a:t>
            </a:r>
            <a:r>
              <a:rPr lang="en-GB" dirty="0" err="1"/>
              <a:t>istnieją</a:t>
            </a:r>
            <a:r>
              <a:rPr lang="en-GB" dirty="0"/>
              <a:t> różnice wynikające z: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wieku,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płci,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niepełnosprawności,</a:t>
            </a:r>
          </a:p>
          <a:p>
            <a:pPr lvl="1">
              <a:lnSpc>
                <a:spcPct val="80000"/>
              </a:lnSpc>
            </a:pPr>
            <a:r>
              <a:rPr lang="pl-PL" dirty="0"/>
              <a:t>narodowości lub miejsca pochodzenia</a:t>
            </a:r>
            <a:r>
              <a:rPr lang="en-GB" dirty="0"/>
              <a:t>.</a:t>
            </a:r>
          </a:p>
          <a:p>
            <a:pPr>
              <a:lnSpc>
                <a:spcPct val="80000"/>
              </a:lnSpc>
            </a:pPr>
            <a:r>
              <a:rPr lang="en-GB" dirty="0"/>
              <a:t>W przypadku młodych pracowników należy uwzględnić: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rozwój fizyczny i intelektualny,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niedojrzałość,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brak doświadczenia.</a:t>
            </a:r>
          </a:p>
          <a:p>
            <a:pPr>
              <a:lnSpc>
                <a:spcPct val="80000"/>
              </a:lnSpc>
            </a:pPr>
            <a:r>
              <a:rPr lang="en-GB" dirty="0"/>
              <a:t>W przypadku starszych pracowników należy uwzględnić: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znaczne zagrożenia (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przykład</a:t>
            </a:r>
            <a:r>
              <a:rPr lang="pl-PL" dirty="0"/>
              <a:t>:</a:t>
            </a:r>
            <a:r>
              <a:rPr lang="en-GB" dirty="0"/>
              <a:t> praca w systemie zmianowym, praca związana z dużym obciążeniem fizycznym oraz praca w ekstremalnych temperaturach).</a:t>
            </a:r>
          </a:p>
          <a:p>
            <a:pPr>
              <a:lnSpc>
                <a:spcPct val="80000"/>
              </a:lnSpc>
            </a:pPr>
            <a:r>
              <a:rPr lang="en-GB" dirty="0"/>
              <a:t>Pracownicy w starszym wieku nie stanowią jednak jednorodnej grupy, a </a:t>
            </a:r>
            <a:r>
              <a:rPr lang="en-GB" dirty="0" err="1"/>
              <a:t>różnice</a:t>
            </a:r>
            <a:r>
              <a:rPr lang="en-GB" dirty="0"/>
              <a:t> </a:t>
            </a:r>
            <a:r>
              <a:rPr lang="en-GB" dirty="0" err="1"/>
              <a:t>pomiędzy</a:t>
            </a:r>
            <a:r>
              <a:rPr lang="en-GB" dirty="0"/>
              <a:t> </a:t>
            </a:r>
            <a:r>
              <a:rPr lang="en-GB" dirty="0" err="1"/>
              <a:t>poszczególnymi</a:t>
            </a:r>
            <a:r>
              <a:rPr lang="en-GB" dirty="0"/>
              <a:t> </a:t>
            </a:r>
            <a:r>
              <a:rPr lang="en-GB" dirty="0" err="1"/>
              <a:t>osobami</a:t>
            </a:r>
            <a:r>
              <a:rPr lang="pl-PL" dirty="0"/>
              <a:t>,</a:t>
            </a:r>
            <a:r>
              <a:rPr lang="en-GB" dirty="0"/>
              <a:t> </a:t>
            </a:r>
            <a:r>
              <a:rPr lang="en-GB" dirty="0" err="1"/>
              <a:t>zarówno</a:t>
            </a:r>
            <a:r>
              <a:rPr lang="en-GB" dirty="0"/>
              <a:t> pod </a:t>
            </a:r>
            <a:r>
              <a:rPr lang="en-GB" dirty="0" err="1"/>
              <a:t>względem</a:t>
            </a:r>
            <a:r>
              <a:rPr lang="en-GB" dirty="0"/>
              <a:t> </a:t>
            </a:r>
            <a:r>
              <a:rPr lang="pl-PL" dirty="0"/>
              <a:t> </a:t>
            </a:r>
            <a:r>
              <a:rPr lang="en-GB" dirty="0" err="1"/>
              <a:t>wydolności</a:t>
            </a:r>
            <a:r>
              <a:rPr lang="en-GB" dirty="0"/>
              <a:t> funkcjonalnej, jak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zdrowia</a:t>
            </a:r>
            <a:r>
              <a:rPr lang="pl-PL" dirty="0"/>
              <a:t>, </a:t>
            </a:r>
            <a:r>
              <a:rPr lang="en-GB" dirty="0" err="1"/>
              <a:t>zwiększają</a:t>
            </a:r>
            <a:r>
              <a:rPr lang="en-GB" dirty="0"/>
              <a:t> się wraz z </a:t>
            </a:r>
            <a:r>
              <a:rPr lang="en-GB" dirty="0" err="1"/>
              <a:t>wiekiem</a:t>
            </a:r>
            <a:r>
              <a:rPr lang="pl-PL" dirty="0"/>
              <a:t>.</a:t>
            </a:r>
            <a:endParaRPr lang="en-GB" dirty="0"/>
          </a:p>
          <a:p>
            <a:pPr>
              <a:lnSpc>
                <a:spcPct val="80000"/>
              </a:lnSpc>
            </a:pPr>
            <a:r>
              <a:rPr lang="en-GB" dirty="0"/>
              <a:t>Uwzględnienie </a:t>
            </a:r>
            <a:r>
              <a:rPr lang="en-GB" dirty="0" err="1"/>
              <a:t>różnorodności</a:t>
            </a:r>
            <a:r>
              <a:rPr lang="en-GB" dirty="0"/>
              <a:t> </a:t>
            </a:r>
            <a:r>
              <a:rPr lang="pl-PL" dirty="0"/>
              <a:t>pracowników </a:t>
            </a:r>
            <a:r>
              <a:rPr lang="en-GB" dirty="0" err="1"/>
              <a:t>przez</a:t>
            </a:r>
            <a:r>
              <a:rPr lang="en-GB" dirty="0"/>
              <a:t> skupienie się na wymogach związanych z </a:t>
            </a:r>
            <a:r>
              <a:rPr lang="en-GB" dirty="0" err="1"/>
              <a:t>pracą</a:t>
            </a:r>
            <a:r>
              <a:rPr lang="pl-PL" dirty="0"/>
              <a:t>,</a:t>
            </a:r>
            <a:r>
              <a:rPr lang="en-GB" dirty="0"/>
              <a:t> w odniesieniu do wydolności funkcjonalnej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zdrowia</a:t>
            </a:r>
            <a:r>
              <a:rPr lang="pl-PL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1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Dostosowanie miejsca pracy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80728"/>
            <a:ext cx="7560000" cy="3321112"/>
          </a:xfrm>
        </p:spPr>
        <p:txBody>
          <a:bodyPr>
            <a:normAutofit lnSpcReduction="10000"/>
          </a:bodyPr>
          <a:lstStyle/>
          <a:p>
            <a:r>
              <a:rPr dirty="0"/>
              <a:t>Pracę należy dostosować do indywidualnych możliwości, umiejętności, stanu zdrowia oraz innych </a:t>
            </a:r>
            <a:r>
              <a:rPr dirty="0" err="1"/>
              <a:t>czynników</a:t>
            </a:r>
            <a:r>
              <a:rPr dirty="0"/>
              <a:t> </a:t>
            </a:r>
            <a:r>
              <a:rPr lang="pl-PL" dirty="0"/>
              <a:t>wynikających z </a:t>
            </a:r>
            <a:r>
              <a:rPr dirty="0" err="1"/>
              <a:t>różnorodn</a:t>
            </a:r>
            <a:r>
              <a:rPr lang="pl-PL" dirty="0"/>
              <a:t>ości  grup </a:t>
            </a:r>
            <a:r>
              <a:rPr lang="pl-PL" dirty="0" err="1"/>
              <a:t>pracownicznych</a:t>
            </a:r>
            <a:r>
              <a:rPr lang="pl-PL" dirty="0"/>
              <a:t>. </a:t>
            </a:r>
            <a:endParaRPr dirty="0"/>
          </a:p>
          <a:p>
            <a:r>
              <a:rPr dirty="0"/>
              <a:t>Dynamiczny i ciągły </a:t>
            </a:r>
            <a:r>
              <a:rPr dirty="0" err="1"/>
              <a:t>proces</a:t>
            </a:r>
            <a:r>
              <a:rPr dirty="0"/>
              <a:t> </a:t>
            </a:r>
            <a:r>
              <a:rPr lang="pl-PL" dirty="0"/>
              <a:t>trwający </a:t>
            </a:r>
            <a:r>
              <a:rPr dirty="0" err="1"/>
              <a:t>przez</a:t>
            </a:r>
            <a:r>
              <a:rPr dirty="0"/>
              <a:t> całe </a:t>
            </a:r>
            <a:r>
              <a:rPr dirty="0" err="1"/>
              <a:t>życie</a:t>
            </a:r>
            <a:r>
              <a:rPr dirty="0"/>
              <a:t> </a:t>
            </a:r>
            <a:r>
              <a:rPr dirty="0" err="1"/>
              <a:t>zawodowe</a:t>
            </a:r>
            <a:r>
              <a:rPr lang="pl-PL" dirty="0"/>
              <a:t>.</a:t>
            </a:r>
            <a:endParaRPr dirty="0"/>
          </a:p>
          <a:p>
            <a:r>
              <a:rPr dirty="0" err="1"/>
              <a:t>Przykłady</a:t>
            </a:r>
            <a:r>
              <a:rPr dirty="0"/>
              <a:t> </a:t>
            </a:r>
            <a:r>
              <a:rPr lang="pl-PL" dirty="0"/>
              <a:t>modyfikacji </a:t>
            </a:r>
            <a:r>
              <a:rPr dirty="0" err="1"/>
              <a:t>wynikających</a:t>
            </a:r>
            <a:r>
              <a:rPr dirty="0"/>
              <a:t> z</a:t>
            </a:r>
            <a:r>
              <a:rPr lang="pl-PL" dirty="0"/>
              <a:t>e zmian </a:t>
            </a:r>
            <a:r>
              <a:rPr dirty="0" err="1"/>
              <a:t>wydolności</a:t>
            </a:r>
            <a:r>
              <a:rPr dirty="0"/>
              <a:t> funkcjonalnej:</a:t>
            </a:r>
          </a:p>
          <a:p>
            <a:pPr lvl="1"/>
            <a:r>
              <a:rPr dirty="0" err="1"/>
              <a:t>zastosowanie</a:t>
            </a:r>
            <a:r>
              <a:rPr dirty="0"/>
              <a:t> </a:t>
            </a:r>
            <a:r>
              <a:rPr lang="pl-PL" dirty="0"/>
              <a:t>odpowiedniego </a:t>
            </a:r>
            <a:r>
              <a:rPr dirty="0" err="1"/>
              <a:t>sprzętu</a:t>
            </a:r>
            <a:r>
              <a:rPr dirty="0"/>
              <a:t>,</a:t>
            </a:r>
          </a:p>
          <a:p>
            <a:pPr lvl="1"/>
            <a:r>
              <a:rPr dirty="0"/>
              <a:t>zapewnienie ergonomicznych rozwiązań,</a:t>
            </a:r>
          </a:p>
          <a:p>
            <a:pPr lvl="1"/>
            <a:r>
              <a:rPr dirty="0"/>
              <a:t>zmiana projektu stanowiska pracy,</a:t>
            </a:r>
          </a:p>
          <a:p>
            <a:pPr lvl="1"/>
            <a:r>
              <a:rPr dirty="0"/>
              <a:t>rotacja pracowników.</a:t>
            </a:r>
          </a:p>
          <a:p>
            <a:r>
              <a:rPr dirty="0"/>
              <a:t>Odpowiednie projektowanie miejsc pracy i dobra organizacja pracy są korzystne dla wszystkich </a:t>
            </a:r>
            <a:r>
              <a:rPr dirty="0" err="1"/>
              <a:t>grup</a:t>
            </a:r>
            <a:r>
              <a:rPr dirty="0"/>
              <a:t> </a:t>
            </a:r>
            <a:r>
              <a:rPr dirty="0" err="1"/>
              <a:t>wiekowych</a:t>
            </a:r>
            <a:r>
              <a:rPr lang="pl-PL" dirty="0"/>
              <a:t>.</a:t>
            </a:r>
            <a:endParaRPr dirty="0"/>
          </a:p>
          <a:p>
            <a:pPr lvl="1"/>
            <a:endParaRPr lang="pl-PL" dirty="0"/>
          </a:p>
          <a:p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6" y="4368704"/>
            <a:ext cx="3623983" cy="1940616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83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298464" cy="489600"/>
          </a:xfrm>
        </p:spPr>
        <p:txBody>
          <a:bodyPr/>
          <a:lstStyle/>
          <a:p>
            <a:r>
              <a:rPr dirty="0"/>
              <a:t>Zapobieganie niepełnosprawności, </a:t>
            </a:r>
            <a:r>
              <a:rPr dirty="0" err="1"/>
              <a:t>rehabilitacja</a:t>
            </a:r>
            <a:r>
              <a:rPr dirty="0"/>
              <a:t> </a:t>
            </a:r>
            <a:br>
              <a:rPr lang="pl-PL" dirty="0"/>
            </a:br>
            <a:r>
              <a:rPr dirty="0" err="1"/>
              <a:t>i</a:t>
            </a:r>
            <a:r>
              <a:rPr dirty="0"/>
              <a:t> powrót do pracy</a:t>
            </a:r>
            <a:endParaRPr lang="pl-PL" dirty="0"/>
          </a:p>
        </p:txBody>
      </p:sp>
      <p:sp>
        <p:nvSpPr>
          <p:cNvPr id="8" name="Rectangle 7"/>
          <p:cNvSpPr/>
          <p:nvPr/>
        </p:nvSpPr>
        <p:spPr>
          <a:xfrm>
            <a:off x="0" y="908720"/>
            <a:ext cx="9144000" cy="4968552"/>
          </a:xfrm>
          <a:prstGeom prst="rect">
            <a:avLst/>
          </a:prstGeom>
          <a:blipFill dpi="0" rotWithShape="1">
            <a:blip r:embed="rId2" cstate="email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8298464" cy="3321112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dirty="0"/>
              <a:t>Praca jest korzystna dla zdrowia, pod warunkiem że warunki pracy </a:t>
            </a:r>
            <a:r>
              <a:rPr dirty="0" err="1"/>
              <a:t>są</a:t>
            </a:r>
            <a:r>
              <a:rPr dirty="0"/>
              <a:t> </a:t>
            </a:r>
            <a:r>
              <a:rPr lang="pl-PL" dirty="0"/>
              <a:t>odpowiednie </a:t>
            </a:r>
            <a:endParaRPr dirty="0"/>
          </a:p>
          <a:p>
            <a:pPr>
              <a:lnSpc>
                <a:spcPct val="80000"/>
              </a:lnSpc>
            </a:pPr>
            <a:r>
              <a:rPr dirty="0"/>
              <a:t>Długotrwałe zwolnienia chorobowe mogą prowadzić do </a:t>
            </a:r>
            <a:r>
              <a:rPr dirty="0" err="1"/>
              <a:t>problemów</a:t>
            </a:r>
            <a:r>
              <a:rPr dirty="0"/>
              <a:t> </a:t>
            </a:r>
            <a:r>
              <a:rPr lang="pl-PL" dirty="0"/>
              <a:t>związanych ze </a:t>
            </a:r>
            <a:r>
              <a:rPr dirty="0" err="1"/>
              <a:t>zdrowiem</a:t>
            </a:r>
            <a:r>
              <a:rPr dirty="0"/>
              <a:t> psychicznym</a:t>
            </a:r>
            <a:endParaRPr lang="pl-PL" dirty="0"/>
          </a:p>
          <a:p>
            <a:pPr>
              <a:lnSpc>
                <a:spcPct val="80000"/>
              </a:lnSpc>
            </a:pPr>
            <a:r>
              <a:rPr dirty="0"/>
              <a:t>Problemy zdrowotne są najczęstszą przyczyną </a:t>
            </a:r>
            <a:r>
              <a:rPr dirty="0" err="1"/>
              <a:t>przedwczesnego</a:t>
            </a:r>
            <a:r>
              <a:rPr dirty="0"/>
              <a:t> </a:t>
            </a:r>
            <a:r>
              <a:rPr lang="pl-PL" dirty="0"/>
              <a:t>odejścia z </a:t>
            </a:r>
            <a:r>
              <a:rPr dirty="0" err="1"/>
              <a:t>rynku</a:t>
            </a:r>
            <a:r>
              <a:rPr dirty="0"/>
              <a:t> pracy</a:t>
            </a:r>
          </a:p>
          <a:p>
            <a:pPr>
              <a:lnSpc>
                <a:spcPct val="80000"/>
              </a:lnSpc>
            </a:pPr>
            <a:r>
              <a:rPr dirty="0"/>
              <a:t>Istotne znaczenie ma pomoc osobom z problemami </a:t>
            </a:r>
            <a:r>
              <a:rPr dirty="0" err="1"/>
              <a:t>zdrowotnymi</a:t>
            </a:r>
            <a:r>
              <a:rPr dirty="0"/>
              <a:t> </a:t>
            </a:r>
            <a:endParaRPr lang="pl-PL" dirty="0"/>
          </a:p>
          <a:p>
            <a:pPr marL="0" indent="0">
              <a:lnSpc>
                <a:spcPct val="80000"/>
              </a:lnSpc>
              <a:buNone/>
            </a:pPr>
            <a:r>
              <a:rPr lang="pl-PL" dirty="0"/>
              <a:t>    </a:t>
            </a:r>
            <a:r>
              <a:rPr dirty="0"/>
              <a:t>w </a:t>
            </a:r>
            <a:r>
              <a:rPr dirty="0" err="1"/>
              <a:t>pozostaniu</a:t>
            </a:r>
            <a:r>
              <a:rPr dirty="0"/>
              <a:t> </a:t>
            </a:r>
            <a:r>
              <a:rPr lang="pl-PL" dirty="0"/>
              <a:t>na rynku pracy, </a:t>
            </a:r>
            <a:r>
              <a:rPr dirty="0" err="1"/>
              <a:t>przez</a:t>
            </a:r>
            <a:r>
              <a:rPr dirty="0"/>
              <a:t> rehabilitację i powrót do pracy</a:t>
            </a:r>
          </a:p>
          <a:p>
            <a:pPr>
              <a:lnSpc>
                <a:spcPct val="80000"/>
              </a:lnSpc>
            </a:pPr>
            <a:r>
              <a:rPr dirty="0"/>
              <a:t>Dobre przykłady:</a:t>
            </a:r>
          </a:p>
          <a:p>
            <a:pPr lvl="1">
              <a:lnSpc>
                <a:spcPct val="80000"/>
              </a:lnSpc>
            </a:pPr>
            <a:r>
              <a:rPr dirty="0"/>
              <a:t>„</a:t>
            </a:r>
            <a:r>
              <a:rPr lang="pl-PL" dirty="0"/>
              <a:t>Z</a:t>
            </a:r>
            <a:r>
              <a:rPr dirty="0" err="1"/>
              <a:t>aświadczenie</a:t>
            </a:r>
            <a:r>
              <a:rPr dirty="0"/>
              <a:t> o zdolności do pracy” zamiast „zwolnienia chorobowego” — Zjednoczone Królestwo,</a:t>
            </a:r>
          </a:p>
          <a:p>
            <a:pPr lvl="1">
              <a:lnSpc>
                <a:spcPct val="80000"/>
              </a:lnSpc>
            </a:pPr>
            <a:r>
              <a:rPr lang="pl-PL" dirty="0"/>
              <a:t>P</a:t>
            </a:r>
            <a:r>
              <a:rPr dirty="0" err="1"/>
              <a:t>rojekt</a:t>
            </a:r>
            <a:r>
              <a:rPr dirty="0"/>
              <a:t> interwencji na rzecz powrotu do pracy — Dania,</a:t>
            </a:r>
          </a:p>
          <a:p>
            <a:pPr lvl="1">
              <a:lnSpc>
                <a:spcPct val="80000"/>
              </a:lnSpc>
            </a:pPr>
            <a:r>
              <a:rPr dirty="0"/>
              <a:t>program „fit2work” — Austria.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0088369"/>
      </p:ext>
    </p:extLst>
  </p:cSld>
  <p:clrMapOvr>
    <a:masterClrMapping/>
  </p:clrMapOvr>
</p:sld>
</file>

<file path=ppt/theme/theme1.xml><?xml version="1.0" encoding="utf-8"?>
<a:theme xmlns:a="http://schemas.openxmlformats.org/drawingml/2006/main" name="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2.xml><?xml version="1.0" encoding="utf-8"?>
<a:theme xmlns:a="http://schemas.openxmlformats.org/drawingml/2006/main" name="3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3.xml><?xml version="1.0" encoding="utf-8"?>
<a:theme xmlns:a="http://schemas.openxmlformats.org/drawingml/2006/main" name="4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4.xml><?xml version="1.0" encoding="utf-8"?>
<a:theme xmlns:a="http://schemas.openxmlformats.org/drawingml/2006/main" name="1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EB0B2771-6457-4C56-BC0B-D9E8C1F7A483}"/>
    </a:ext>
  </a:extLst>
</a:theme>
</file>

<file path=ppt/theme/theme5.xml><?xml version="1.0" encoding="utf-8"?>
<a:theme xmlns:a="http://schemas.openxmlformats.org/drawingml/2006/main" name="2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B119B0FD-36AC-4EB3-888E-DF2D373E34D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EUOSHA Campaign 2016-4-3-Extended</Template>
  <TotalTime>841</TotalTime>
  <Words>1266</Words>
  <Application>Microsoft Office PowerPoint</Application>
  <PresentationFormat>Pokaz na ekranie (4:3)</PresentationFormat>
  <Paragraphs>179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19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Trebuchet MS</vt:lpstr>
      <vt:lpstr>Wingdings</vt:lpstr>
      <vt:lpstr>EUOSHA Campaign 2013</vt:lpstr>
      <vt:lpstr>3_EUOSHA Campaign 2013</vt:lpstr>
      <vt:lpstr>4_EUOSHA Campaign 2013</vt:lpstr>
      <vt:lpstr>1_EUOSHA Campaign 2013</vt:lpstr>
      <vt:lpstr>2_EUOSHA Campaign 2013</vt:lpstr>
      <vt:lpstr>Bezpieczni na starcie, zdrowi na mecie</vt:lpstr>
      <vt:lpstr>Prezentacja programu PowerPoint</vt:lpstr>
      <vt:lpstr>Główne cele</vt:lpstr>
      <vt:lpstr>Na czym polega problem?</vt:lpstr>
      <vt:lpstr>Profilaktyka przez całe życie zawodowe  — podejście holistyczne</vt:lpstr>
      <vt:lpstr>Koncepcja zdolności do pracy</vt:lpstr>
      <vt:lpstr>Prezentacja programu PowerPoint</vt:lpstr>
      <vt:lpstr>Dostosowanie miejsca pracy</vt:lpstr>
      <vt:lpstr>Zapobieganie niepełnosprawności, rehabilitacja  i powrót do pracy</vt:lpstr>
      <vt:lpstr>Prezentacja programu PowerPoint</vt:lpstr>
      <vt:lpstr>Prezentacja programu PowerPoint</vt:lpstr>
      <vt:lpstr>Zarządzanie zasobami ludzkimi i zarządzanie BHP</vt:lpstr>
      <vt:lpstr>Jakie są korzyści?</vt:lpstr>
      <vt:lpstr>Prezentacja programu PowerPoint</vt:lpstr>
      <vt:lpstr>Najważniejsze terminy</vt:lpstr>
      <vt:lpstr>Zaproszenie do grona partnerów kampanii</vt:lpstr>
      <vt:lpstr>Konkurs Dobrych Praktyk  pn. „Zdrowe i bezpieczne miejsce pracy”</vt:lpstr>
      <vt:lpstr>Zasoby do prowadzenia kampanii</vt:lpstr>
      <vt:lpstr>Dodatkowe informacje</vt:lpstr>
    </vt:vector>
  </TitlesOfParts>
  <Company>EU-OSHA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Workplaces for All Ages</dc:title>
  <dc:creator>Estelle VIARD</dc:creator>
  <cp:lastModifiedBy>madre</cp:lastModifiedBy>
  <cp:revision>15</cp:revision>
  <dcterms:created xsi:type="dcterms:W3CDTF">2015-11-25T10:26:49Z</dcterms:created>
  <dcterms:modified xsi:type="dcterms:W3CDTF">2017-08-17T09:15:29Z</dcterms:modified>
</cp:coreProperties>
</file>